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5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F79CE-1587-400B-ADD3-4667AB1DAEE8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3B097-43D3-4E40-9DF6-8F5B1104E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3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giitr/graph_nets/blob/master/GraphSAGE/GraphSAGE_Code+Blog.ipynb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tkipf/pygcn/tree/master/data/cora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giitr/graph_nets/blob/master/GAT/GAT_Blog%2BCode.ipynb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5e428640d8_1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5e428640d8_1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5e428640d8_1_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5e428640d8_1_1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5e428640d8_1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5e428640d8_1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5e428640d8_1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25e428640d8_1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5e428640d8_1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25e428640d8_1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25e428640d8_1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25e428640d8_1_1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5e428640d8_1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5e428640d8_1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5e428640d8_1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25e428640d8_1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5e428640d8_1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5e428640d8_1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5e428640d8_1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5e428640d8_1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5e428640d8_1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5e428640d8_1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5e428640d8_1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5e428640d8_1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5e21a06c59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25e21a06c59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5ce12e7e7b_0_1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2" name="Google Shape;1432;g25ce12e7e7b_0_1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i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5e40bbc1e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5e40bbc1e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5e428640d8_1_1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25e428640d8_1_1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25e428640d8_1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25e428640d8_1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5e428640d8_1_2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25e428640d8_1_2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5e428640d8_1_2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25e428640d8_1_2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5e428640d8_1_2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25e428640d8_1_2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5ce12e7e7b_0_2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25ce12e7e7b_0_2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5e504d60a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5e504d60a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5e428640d8_1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5e428640d8_1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5e504d60a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5e504d60a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25e504d60a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25e504d60a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25e504d60a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25e504d60a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5e504d60a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25e504d60a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25e428640d8_1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25e428640d8_1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5e21a06c59_0_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25e21a06c59_0_1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27f48825416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7" name="Google Shape;1617;g27f48825416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i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5e21a06c59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25e21a06c59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5e21a06c59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5e21a06c59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5e21a06c59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25e21a06c59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5e428640d8_1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25e428640d8_1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Bonus  Lab: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https://github.com/dsgiitr/graph_nets/blob/master/GraphSAGE/GraphSAGE_Code+Blog.ipynb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https://github.com/tkipf/pygcn/tree/master/data/cora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25e21a06c59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25e21a06c59_0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5e21a06c59_0_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5e21a06c59_0_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25e21a06c59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25e21a06c59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25e21a06c59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25e21a06c59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25e21a06c59_0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25e21a06c59_0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25e21a06c59_0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25e21a06c59_0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25e21a06c59_0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25e21a06c59_0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5e21a06c59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25e21a06c59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25e428640d8_1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25e428640d8_1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5e428640d8_1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5e428640d8_1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Bonus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https://github.com/dsgiitr/graph_nets/blob/master/GAT/GAT_Blog%2BCode.ipynb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5e428640d8_1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25e428640d8_1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5e428640d8_1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25e428640d8_1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5e428640d8_1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5e428640d8_1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615C-F153-ACAD-591F-F8D88E28E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B9F56-7908-B1BB-0C77-4DBA323CE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BC8C9-E498-D95D-8F1F-AA69057A6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CC18B-5919-41BD-C339-983089D8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080DD-3F60-C113-9D46-82E9D026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4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A74B-E975-C7A7-5117-589819B3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EACF5-2459-EE42-938A-ECA4F19CA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21EDE-E017-BE1D-337E-DD77B174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4E2F1-59B0-3524-99D2-A1D7C8A2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D23A3-A6D4-8830-1038-DB065209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9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3C2B75-40E3-8D87-FC9D-B8099C240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A81A6-3EB2-6D85-6AA4-B79F36BCD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D1CAE-2445-4AB0-046A-25EF4429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96964-3EB9-7A4F-4231-76900355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B6A96-28BF-A14B-6852-F5130056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94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lied ML is increasingly important">
  <p:cSld name="Applied ML is increasingly importa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0" y="443575"/>
            <a:ext cx="588451" cy="7620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0" y="6096000"/>
            <a:ext cx="12192000" cy="7620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/>
          </a:blip>
          <a:srcRect l="17" r="16"/>
          <a:stretch/>
        </p:blipFill>
        <p:spPr>
          <a:xfrm>
            <a:off x="699769" y="6280714"/>
            <a:ext cx="1711391" cy="414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882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, Body)">
  <p:cSld name="Slide (Title, Body)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2736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sz="3067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3706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9424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37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51438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56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862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75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body" idx="1"/>
          </p:nvPr>
        </p:nvSpPr>
        <p:spPr>
          <a:xfrm>
            <a:off x="609600" y="1905000"/>
            <a:ext cx="10972800" cy="4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4063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6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4063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6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4063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6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063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6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4063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1200"/>
              <a:buFont typeface="Roboto"/>
              <a:buChar char="•"/>
              <a:defRPr sz="16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3809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6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3809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6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3809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6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3809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F151E"/>
              </a:buClr>
              <a:buSzPts val="900"/>
              <a:buFont typeface="Roboto"/>
              <a:buChar char="•"/>
              <a:defRPr sz="1600" b="0" i="0" u="none" strike="noStrike" cap="none">
                <a:solidFill>
                  <a:srgbClr val="0F151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800" cy="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867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021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ML is the next step in the insight journey">
  <p:cSld name="GraphML is the next step in the insight journe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" y="4602480"/>
            <a:ext cx="12192000" cy="1489483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2438400" y="1818641"/>
            <a:ext cx="7284720" cy="4389120"/>
          </a:xfrm>
          <a:prstGeom prst="round2SameRect">
            <a:avLst>
              <a:gd name="adj1" fmla="val 7360"/>
              <a:gd name="adj2" fmla="val 0"/>
            </a:avLst>
          </a:prstGeom>
          <a:solidFill>
            <a:schemeClr val="lt1"/>
          </a:solidFill>
          <a:ln w="28575" cap="flat" cmpd="sng">
            <a:solidFill>
              <a:srgbClr val="2636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2438400" y="1644743"/>
            <a:ext cx="7284720" cy="4226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63615"/>
          </a:solidFill>
          <a:ln w="28575" cap="flat" cmpd="sng">
            <a:solidFill>
              <a:srgbClr val="2636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3078771" y="1805614"/>
            <a:ext cx="121188" cy="121188"/>
          </a:xfrm>
          <a:prstGeom prst="ellipse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3247047" y="1805614"/>
            <a:ext cx="121188" cy="1211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3415323" y="1805614"/>
            <a:ext cx="121188" cy="1211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0" y="443574"/>
            <a:ext cx="588451" cy="891619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0" y="6096000"/>
            <a:ext cx="12192000" cy="7620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/>
          </a:blip>
          <a:srcRect l="17" r="16"/>
          <a:stretch/>
        </p:blipFill>
        <p:spPr>
          <a:xfrm>
            <a:off x="699769" y="6280714"/>
            <a:ext cx="1711391" cy="414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585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chitecture &amp; Key Functionality">
  <p:cSld name="Architecture &amp; Key Functionalit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/>
          <p:nvPr/>
        </p:nvSpPr>
        <p:spPr>
          <a:xfrm>
            <a:off x="0" y="443575"/>
            <a:ext cx="588451" cy="7620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0" y="6096000"/>
            <a:ext cx="12192000" cy="7620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l="17" r="16"/>
          <a:stretch/>
        </p:blipFill>
        <p:spPr>
          <a:xfrm>
            <a:off x="699769" y="6280714"/>
            <a:ext cx="1711391" cy="414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781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/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1845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bg>
      <p:bgPr>
        <a:gradFill>
          <a:gsLst>
            <a:gs pos="0">
              <a:srgbClr val="263615"/>
            </a:gs>
            <a:gs pos="21000">
              <a:srgbClr val="263615"/>
            </a:gs>
            <a:gs pos="100000">
              <a:srgbClr val="557037"/>
            </a:gs>
          </a:gsLst>
          <a:lin ang="18900000" scaled="0"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4"/>
          <p:cNvCxnSpPr/>
          <p:nvPr/>
        </p:nvCxnSpPr>
        <p:spPr>
          <a:xfrm rot="10800000">
            <a:off x="11492799" y="4671517"/>
            <a:ext cx="0" cy="697259"/>
          </a:xfrm>
          <a:prstGeom prst="straightConnector1">
            <a:avLst/>
          </a:prstGeom>
          <a:noFill/>
          <a:ln w="15875" cap="rnd" cmpd="sng">
            <a:solidFill>
              <a:srgbClr val="DDE07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 amt="12000"/>
          </a:blip>
          <a:srcRect r="13820"/>
          <a:stretch/>
        </p:blipFill>
        <p:spPr>
          <a:xfrm flipH="1">
            <a:off x="0" y="1561450"/>
            <a:ext cx="6502403" cy="519498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/>
          <p:nvPr/>
        </p:nvSpPr>
        <p:spPr>
          <a:xfrm>
            <a:off x="0" y="6096000"/>
            <a:ext cx="12192000" cy="7620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E07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" name="Google Shape;55;p14"/>
          <p:cNvCxnSpPr/>
          <p:nvPr/>
        </p:nvCxnSpPr>
        <p:spPr>
          <a:xfrm rot="10800000">
            <a:off x="11487899" y="1610204"/>
            <a:ext cx="0" cy="697259"/>
          </a:xfrm>
          <a:prstGeom prst="straightConnector1">
            <a:avLst/>
          </a:prstGeom>
          <a:noFill/>
          <a:ln w="15875" cap="rnd" cmpd="sng">
            <a:solidFill>
              <a:srgbClr val="DDE0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/>
          <p:nvPr/>
        </p:nvSpPr>
        <p:spPr>
          <a:xfrm rot="5400000">
            <a:off x="10323745" y="3318174"/>
            <a:ext cx="2319059" cy="3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" sz="1267" b="0" i="0" u="none" strike="noStrike" cap="none">
                <a:solidFill>
                  <a:srgbClr val="DDE072"/>
                </a:solidFill>
                <a:latin typeface="Inter Light"/>
                <a:ea typeface="Inter Light"/>
                <a:cs typeface="Inter Light"/>
                <a:sym typeface="Inter Light"/>
              </a:rPr>
              <a:t>WWW.ARANGODB.COM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l="20" r="19"/>
          <a:stretch/>
        </p:blipFill>
        <p:spPr>
          <a:xfrm flipH="1">
            <a:off x="5846869" y="793905"/>
            <a:ext cx="5234455" cy="5236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4"/>
          <p:cNvGrpSpPr/>
          <p:nvPr/>
        </p:nvGrpSpPr>
        <p:grpSpPr>
          <a:xfrm>
            <a:off x="11244314" y="585815"/>
            <a:ext cx="299983" cy="301328"/>
            <a:chOff x="11449253" y="418115"/>
            <a:chExt cx="299983" cy="301328"/>
          </a:xfrm>
        </p:grpSpPr>
        <p:sp>
          <p:nvSpPr>
            <p:cNvPr id="59" name="Google Shape;59;p14"/>
            <p:cNvSpPr/>
            <p:nvPr/>
          </p:nvSpPr>
          <p:spPr>
            <a:xfrm>
              <a:off x="11449253" y="418115"/>
              <a:ext cx="299983" cy="301328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E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" name="Google Shape;60;p14">
              <a:hlinkClick r:id="" action="ppaction://hlinkshowjump?jump=nextslide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64899" y="503965"/>
              <a:ext cx="78749" cy="1296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Google Shape;61;p14"/>
          <p:cNvGrpSpPr/>
          <p:nvPr/>
        </p:nvGrpSpPr>
        <p:grpSpPr>
          <a:xfrm>
            <a:off x="10844731" y="585815"/>
            <a:ext cx="299984" cy="301328"/>
            <a:chOff x="11049672" y="418115"/>
            <a:chExt cx="299983" cy="301328"/>
          </a:xfrm>
        </p:grpSpPr>
        <p:sp>
          <p:nvSpPr>
            <p:cNvPr id="62" name="Google Shape;62;p14"/>
            <p:cNvSpPr/>
            <p:nvPr/>
          </p:nvSpPr>
          <p:spPr>
            <a:xfrm rot="10800000">
              <a:off x="11049672" y="418115"/>
              <a:ext cx="299983" cy="301328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p14">
              <a:hlinkClick r:id="" action="ppaction://hlinkshowjump?jump=previousslide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11155259" y="503965"/>
              <a:ext cx="78749" cy="12962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78916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is  ArangoGraphml">
  <p:cSld name="What is  ArangoGraphml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l="12" r="13"/>
          <a:stretch/>
        </p:blipFill>
        <p:spPr>
          <a:xfrm>
            <a:off x="332291" y="1047751"/>
            <a:ext cx="4761231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0" y="443575"/>
            <a:ext cx="588451" cy="7620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0" y="6096000"/>
            <a:ext cx="12192000" cy="7620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35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l="17" r="16"/>
          <a:stretch/>
        </p:blipFill>
        <p:spPr>
          <a:xfrm>
            <a:off x="699769" y="6280714"/>
            <a:ext cx="1711391" cy="414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9375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xfrm>
            <a:off x="205684" y="152400"/>
            <a:ext cx="1178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6" name="Google Shape;306;p42"/>
          <p:cNvSpPr txBox="1">
            <a:spLocks noGrp="1"/>
          </p:cNvSpPr>
          <p:nvPr>
            <p:ph type="body" idx="1"/>
          </p:nvPr>
        </p:nvSpPr>
        <p:spPr>
          <a:xfrm>
            <a:off x="205684" y="950400"/>
            <a:ext cx="11780800" cy="5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2200" y="6414151"/>
            <a:ext cx="1394917" cy="229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27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F658-DD47-1550-E7BB-A278948C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D3D94-355A-0436-4AF7-DAA12B4D0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F9EAE-BAA6-745C-01FE-F75C387F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58F88-1C3D-E693-6F2F-A0E0E756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13929-A407-AB08-FEBC-C634564A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35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415600" y="1524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1" name="Google Shape;311;p4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2200" y="6414151"/>
            <a:ext cx="1394917" cy="22948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 txBox="1">
            <a:spLocks noGrp="1"/>
          </p:cNvSpPr>
          <p:nvPr>
            <p:ph type="body" idx="3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929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182600" y="0"/>
            <a:ext cx="10608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933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933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933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933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933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933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933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933"/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body" idx="1"/>
          </p:nvPr>
        </p:nvSpPr>
        <p:spPr>
          <a:xfrm>
            <a:off x="182600" y="927917"/>
            <a:ext cx="5552000" cy="51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body" idx="2"/>
          </p:nvPr>
        </p:nvSpPr>
        <p:spPr>
          <a:xfrm>
            <a:off x="6457441" y="927917"/>
            <a:ext cx="5552000" cy="51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54251" y="6352185"/>
            <a:ext cx="1682867" cy="353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85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A476-B50B-9AD7-1345-25D346E2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30AAA-C9B5-AFE9-89DB-7CAE7D3CC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6125-3730-E5B7-59D1-03B99714B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67470-D167-FC60-7111-CB55745E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F5884-F766-B3FC-B049-D1FBFCEA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18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AA1F-00CD-694E-66BE-DE81EC14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99E4-4C67-F15F-C2AE-3AA1685AD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425A6-BD2B-6E5D-9F7D-808E4C950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F473D-B53F-8B51-4BB5-53965A63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C73C2-4DEA-A6FE-45DF-4E8046E55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ECB57-AEB3-F474-BDE4-030B1677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4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7FC4-F83C-1574-A3A9-BCDB299C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3838F-4F13-0218-ACB5-2542E3DF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DE2FC-F184-184E-5FDB-9945B1085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8DEE5-FBA1-BEB8-F33D-F4C0406A0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13964-7B76-85F9-B3BA-E195043FC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C2C83-C25C-66D3-B42C-78F79ECA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8DCBE-6F46-F9FB-6544-6435A75A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5187D0-5C95-C7F7-0CA1-08E98B72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82852-F7A5-B3DA-90C3-40768DA3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D847D-F2EA-8AC5-30A2-33750BF2C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8F80D-F0C5-24CD-2810-92329765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9AE9B-9770-45B0-D598-B2F26C38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99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27A3AC-A1F3-ABCC-8FC6-02EA2797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29BB0-90C3-4E4C-9FEF-594F0C3A2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4B31D-1BCD-3B25-A3A2-DB307E49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3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10F4-752D-14AC-5278-027C52D2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667-5731-EA30-EA5E-1524AFDC6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92FE6-83A6-7272-B19E-A23580F70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05486-3E77-89A3-3058-34A4B1EB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9A4EB-A35D-719A-AAF7-208C5037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F71EC-C2A6-D9AB-726B-6E8EECF97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3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EDFE-9545-7F81-224D-8FDB956B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7E343-9922-4A58-2448-3CF48C312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CD47E-A80C-54D6-FBFA-449FCA9A8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CA36-5784-CDF7-FC9B-22BD7B84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6AF1A-62C7-5CC3-E8C8-E680989D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579AD-319D-2520-F3E8-2ABFF30B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8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99959-8F85-B1C5-04A2-0B7FC634A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C5E29-74A3-D70F-319F-7AF335ED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22F11-DD79-E47B-D497-660A67F2C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8B3EF-E613-4A4D-8D22-5250A5C79567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0C06C-49A0-840F-133E-A4C8D4FEB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664EF-2CFE-6F09-9B5F-674408169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70644-72B6-4656-A976-18DB8E177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kipf.github.io/graph-convolutional-networks/" TargetMode="External"/><Relationship Id="rId5" Type="http://schemas.openxmlformats.org/officeDocument/2006/relationships/hyperlink" Target="https://arxiv.org/pdf/1609.02907.pdf" TargetMode="Externa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ithub.com/arangoml/networkx-adapter#readme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arangoml/pyg-adapter#readme" TargetMode="External"/><Relationship Id="rId5" Type="http://schemas.openxmlformats.org/officeDocument/2006/relationships/hyperlink" Target="https://github.com/arangoml/dgl-adapter#readme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github.com/arangoml/cugraph-adapter#readme" TargetMode="External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oerg84/Graph_Powered_ML_Workshop/blob/master/PyG_MP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oerg84/Graph_Powered_ML_Workshop/blob/master/DGL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joerg84/Graph_Powered_ML_Workshop/blob/master/PyG_NC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tkipf.github.io/graph-convolutional-networks/" TargetMode="External"/><Relationship Id="rId4" Type="http://schemas.openxmlformats.org/officeDocument/2006/relationships/hyperlink" Target="https://dsgiitr.com/blogs/gc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owardsdatascience.com/over-smoothing-issue-in-graph-neural-network-bddc8fbc247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2011.148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kipf.github.io/graph-convolutional-networks/" TargetMode="External"/><Relationship Id="rId5" Type="http://schemas.openxmlformats.org/officeDocument/2006/relationships/hyperlink" Target="https://arxiv.org/pdf/1609.02907.pdf" TargetMode="Externa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urp2rOw6XNI1phs-fAeXEjRrvm5KLekVuS_eOtMNiY/edit#gid=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asif.kazi+attendees@arangodb.com" TargetMode="External"/><Relationship Id="rId4" Type="http://schemas.openxmlformats.org/officeDocument/2006/relationships/hyperlink" Target="https://cloud.arangodb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s.stanford.edu/people/jure/pubs/graphsage-nips17.pdf" TargetMode="External"/><Relationship Id="rId5" Type="http://schemas.openxmlformats.org/officeDocument/2006/relationships/hyperlink" Target="http://snap.stanford.edu/graphsage/" TargetMode="Externa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eb.stanford.edu/class/cs224w/" TargetMode="External"/><Relationship Id="rId13" Type="http://schemas.openxmlformats.org/officeDocument/2006/relationships/hyperlink" Target="https://www.graphneuralnets.com/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hyperlink" Target="https://towardsdatascience.com/graph-deep-learning/hom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hyperlink" Target="https://www.cs.mcgill.ca/~wlh/grl_book/" TargetMode="External"/><Relationship Id="rId5" Type="http://schemas.openxmlformats.org/officeDocument/2006/relationships/image" Target="../media/image78.png"/><Relationship Id="rId10" Type="http://schemas.openxmlformats.org/officeDocument/2006/relationships/hyperlink" Target="https://github.com/dsgiitr/graph_nets" TargetMode="External"/><Relationship Id="rId4" Type="http://schemas.openxmlformats.org/officeDocument/2006/relationships/image" Target="../media/image77.png"/><Relationship Id="rId9" Type="http://schemas.openxmlformats.org/officeDocument/2006/relationships/hyperlink" Target="https://tkipf.github.io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angodb.com/managed-ml-graph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colab.research.google.com/github/arangodb/interactive_tutorials/blob/master/notebooks/arangoflix/similarMovie_MF_ML_Inference.ipynb" TargetMode="External"/><Relationship Id="rId4" Type="http://schemas.openxmlformats.org/officeDocument/2006/relationships/hyperlink" Target="https://colab.research.google.com/github/joerg84/Graph_Powered_ML_Workshop/blob/master/Graph_Analytics.ipyn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dsgiitr.com/blogs/graphsage/" TargetMode="External"/><Relationship Id="rId4" Type="http://schemas.openxmlformats.org/officeDocument/2006/relationships/hyperlink" Target="http://snap.stanford.edu/graphsage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224w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raphneuralnets.com/" TargetMode="External"/><Relationship Id="rId13" Type="http://schemas.openxmlformats.org/officeDocument/2006/relationships/image" Target="../media/image80.png"/><Relationship Id="rId3" Type="http://schemas.openxmlformats.org/officeDocument/2006/relationships/hyperlink" Target="http://web.stanford.edu/class/cs224w/" TargetMode="External"/><Relationship Id="rId7" Type="http://schemas.openxmlformats.org/officeDocument/2006/relationships/hyperlink" Target="https://towardsdatascience.com/graph-deep-learning/home" TargetMode="External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s.mcgill.ca/~wlh/grl_book/" TargetMode="External"/><Relationship Id="rId11" Type="http://schemas.openxmlformats.org/officeDocument/2006/relationships/image" Target="../media/image78.png"/><Relationship Id="rId5" Type="http://schemas.openxmlformats.org/officeDocument/2006/relationships/hyperlink" Target="https://github.com/dsgiitr/graph_nets" TargetMode="External"/><Relationship Id="rId10" Type="http://schemas.openxmlformats.org/officeDocument/2006/relationships/image" Target="../media/image77.png"/><Relationship Id="rId4" Type="http://schemas.openxmlformats.org/officeDocument/2006/relationships/hyperlink" Target="https://tkipf.github.io/" TargetMode="External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rxiv.org/pdf/1710.10903.pdf" TargetMode="External"/><Relationship Id="rId5" Type="http://schemas.openxmlformats.org/officeDocument/2006/relationships/hyperlink" Target="https://dsgiitr.com/blogs/gat/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gl.ai/" TargetMode="Externa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95"/>
          <p:cNvPicPr preferRelativeResize="0"/>
          <p:nvPr/>
        </p:nvPicPr>
        <p:blipFill rotWithShape="1">
          <a:blip r:embed="rId3">
            <a:alphaModFix/>
          </a:blip>
          <a:srcRect b="57671"/>
          <a:stretch/>
        </p:blipFill>
        <p:spPr>
          <a:xfrm>
            <a:off x="2777067" y="487358"/>
            <a:ext cx="6637867" cy="182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1" name="Google Shape;121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200" y="2592732"/>
            <a:ext cx="4763933" cy="2727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12" name="Google Shape;1212;p95"/>
          <p:cNvSpPr txBox="1">
            <a:spLocks noGrp="1"/>
          </p:cNvSpPr>
          <p:nvPr>
            <p:ph type="body" idx="1"/>
          </p:nvPr>
        </p:nvSpPr>
        <p:spPr>
          <a:xfrm>
            <a:off x="0" y="5320000"/>
            <a:ext cx="5333200" cy="8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467" u="sng">
                <a:solidFill>
                  <a:schemeClr val="hlink"/>
                </a:solidFill>
                <a:hlinkClick r:id="rId5"/>
              </a:rPr>
              <a:t>https://arxiv.org/pdf/1609.02907.pdf</a:t>
            </a:r>
            <a:endParaRPr/>
          </a:p>
          <a:p>
            <a:pPr marL="0" indent="0">
              <a:spcBef>
                <a:spcPts val="0"/>
              </a:spcBef>
              <a:buNone/>
            </a:pPr>
            <a:r>
              <a:rPr lang="en" sz="1467" u="sng">
                <a:solidFill>
                  <a:schemeClr val="hlink"/>
                </a:solidFill>
                <a:hlinkClick r:id="rId6"/>
              </a:rPr>
              <a:t>https://tkipf.github.io/graph-convolutional-networks/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04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Adapter Suite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0" name="Google Shape;1290;p104"/>
          <p:cNvSpPr/>
          <p:nvPr/>
        </p:nvSpPr>
        <p:spPr>
          <a:xfrm>
            <a:off x="257367" y="1926900"/>
            <a:ext cx="2861600" cy="380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60967" tIns="182867" rIns="60967" bIns="60967" anchor="t" anchorCtr="0">
            <a:noAutofit/>
          </a:bodyPr>
          <a:lstStyle/>
          <a:p>
            <a:pPr algn="ctr">
              <a:buClr>
                <a:schemeClr val="dk1"/>
              </a:buClr>
              <a:buSzPts val="600"/>
            </a:pPr>
            <a:r>
              <a:rPr lang="en" sz="16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NetworkX Adapter</a:t>
            </a: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1333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swiss-army knife for Graph Analysis in Python.</a:t>
            </a:r>
            <a:endParaRPr sz="1333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333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spcAft>
                <a:spcPts val="1333"/>
              </a:spcAft>
            </a:pPr>
            <a: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ArangoDB to NetworkX</a:t>
            </a:r>
            <a:b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NetworkX to ArangoDB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1" name="Google Shape;1291;p104"/>
          <p:cNvSpPr/>
          <p:nvPr/>
        </p:nvSpPr>
        <p:spPr>
          <a:xfrm>
            <a:off x="3195923" y="1926900"/>
            <a:ext cx="2861600" cy="380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60967" tIns="182867" rIns="60967" bIns="60967" anchor="t" anchorCtr="0">
            <a:noAutofit/>
          </a:bodyPr>
          <a:lstStyle/>
          <a:p>
            <a:pPr algn="ctr">
              <a:buClr>
                <a:schemeClr val="dk1"/>
              </a:buClr>
              <a:buSzPts val="600"/>
            </a:pPr>
            <a:r>
              <a:rPr lang="en" sz="16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cuGraph Adapter</a:t>
            </a: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1333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GPU-accelerated Graph Analytics library.</a:t>
            </a:r>
            <a:endParaRPr sz="1333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333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ArangoDB to cuGraph</a:t>
            </a:r>
            <a:b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cuGraph to ArangoDB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600"/>
            </a:pP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2" name="Google Shape;1292;p104"/>
          <p:cNvSpPr/>
          <p:nvPr/>
        </p:nvSpPr>
        <p:spPr>
          <a:xfrm>
            <a:off x="6134477" y="1926900"/>
            <a:ext cx="2861600" cy="380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60967" tIns="182867" rIns="60967" bIns="60967" anchor="t" anchorCtr="0">
            <a:noAutofit/>
          </a:bodyPr>
          <a:lstStyle/>
          <a:p>
            <a:pPr algn="ctr">
              <a:buClr>
                <a:schemeClr val="dk1"/>
              </a:buClr>
              <a:buSzPts val="600"/>
            </a:pPr>
            <a:r>
              <a:rPr lang="en" sz="16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DGL Adapter</a:t>
            </a: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1333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scalable Python package for deep learning on graphs.</a:t>
            </a:r>
            <a:endParaRPr sz="1333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333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spcAft>
                <a:spcPts val="1333"/>
              </a:spcAft>
            </a:pPr>
            <a: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ArangoDB to DGL</a:t>
            </a:r>
            <a:b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DGL to ArangoDB</a:t>
            </a: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3" name="Google Shape;1293;p104"/>
          <p:cNvSpPr/>
          <p:nvPr/>
        </p:nvSpPr>
        <p:spPr>
          <a:xfrm>
            <a:off x="9073033" y="1926900"/>
            <a:ext cx="2861600" cy="380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60967" tIns="182867" rIns="60967" bIns="60967" anchor="t" anchorCtr="0">
            <a:noAutofit/>
          </a:bodyPr>
          <a:lstStyle/>
          <a:p>
            <a:pPr algn="ctr">
              <a:buClr>
                <a:schemeClr val="dk1"/>
              </a:buClr>
              <a:buSzPts val="600"/>
            </a:pPr>
            <a:r>
              <a:rPr lang="en" sz="16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PyG Adapter</a:t>
            </a: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1333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Graph Neural Network library for PyTorch.</a:t>
            </a:r>
            <a:endParaRPr sz="1333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endParaRPr sz="1333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buClr>
                <a:schemeClr val="dk1"/>
              </a:buClr>
              <a:buSzPts val="1100"/>
            </a:pPr>
            <a: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ArangoDB to PyG</a:t>
            </a:r>
            <a:b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333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PyG to ArangoDB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600"/>
            </a:pP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4" name="Google Shape;1294;p104"/>
          <p:cNvSpPr txBox="1"/>
          <p:nvPr/>
        </p:nvSpPr>
        <p:spPr>
          <a:xfrm>
            <a:off x="257367" y="1281900"/>
            <a:ext cx="11677200" cy="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" sz="1867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 ecosystem of plug &amp; play adapters to support your ML &amp; DS solutions</a:t>
            </a:r>
            <a:endParaRPr sz="1867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95" name="Google Shape;1295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7918" y="2520101"/>
            <a:ext cx="14351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0333" y="2632184"/>
            <a:ext cx="2012800" cy="121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04"/>
          <p:cNvPicPr preferRelativeResize="0"/>
          <p:nvPr/>
        </p:nvPicPr>
        <p:blipFill rotWithShape="1">
          <a:blip r:embed="rId9">
            <a:alphaModFix/>
          </a:blip>
          <a:srcRect t="29323" b="25248"/>
          <a:stretch/>
        </p:blipFill>
        <p:spPr>
          <a:xfrm>
            <a:off x="6282415" y="2654886"/>
            <a:ext cx="2565751" cy="1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86285" y="2526032"/>
            <a:ext cx="1435100" cy="142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05"/>
          <p:cNvSpPr txBox="1"/>
          <p:nvPr/>
        </p:nvSpPr>
        <p:spPr>
          <a:xfrm>
            <a:off x="3412785" y="999718"/>
            <a:ext cx="5366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Lab: PyTorch Geometric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04" name="Google Shape;1304;p10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700" y="5409415"/>
            <a:ext cx="2718600" cy="48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8634" y="2416084"/>
            <a:ext cx="5714732" cy="202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06"/>
          <p:cNvSpPr txBox="1"/>
          <p:nvPr/>
        </p:nvSpPr>
        <p:spPr>
          <a:xfrm>
            <a:off x="3412785" y="999718"/>
            <a:ext cx="5366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Lab: Deep Graph Library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11" name="Google Shape;1311;p10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700" y="5409415"/>
            <a:ext cx="2718600" cy="48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318" y="1930006"/>
            <a:ext cx="2997967" cy="299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7"/>
          <p:cNvSpPr txBox="1"/>
          <p:nvPr/>
        </p:nvSpPr>
        <p:spPr>
          <a:xfrm>
            <a:off x="2602004" y="1022500"/>
            <a:ext cx="69880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Lab: PyG Node Classification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18" name="Google Shape;1318;p10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700" y="5409415"/>
            <a:ext cx="2718600" cy="48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8634" y="2416084"/>
            <a:ext cx="5714732" cy="202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08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More GNNs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5" name="Google Shape;1325;p108"/>
          <p:cNvSpPr txBox="1">
            <a:spLocks noGrp="1"/>
          </p:cNvSpPr>
          <p:nvPr>
            <p:ph type="body" idx="1"/>
          </p:nvPr>
        </p:nvSpPr>
        <p:spPr>
          <a:xfrm>
            <a:off x="443300" y="2021167"/>
            <a:ext cx="4842800" cy="2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How to aggregate information?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Graph Convolutional Networks (GCN)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1219170" lvl="1" indent="-423323">
              <a:spcBef>
                <a:spcPts val="0"/>
              </a:spcBef>
              <a:buSzPts val="1400"/>
              <a:buFont typeface="Inter"/>
              <a:buChar char="○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Structural Information only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1219170" lvl="1" indent="-423323">
              <a:spcBef>
                <a:spcPts val="0"/>
              </a:spcBef>
              <a:buSzPts val="1400"/>
              <a:buFont typeface="Inter"/>
              <a:buChar char="○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Topology in Graphs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Attention (GAT)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Message Passing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Beyond Message passing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spcBef>
                <a:spcPts val="0"/>
              </a:spcBef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0">
              <a:spcBef>
                <a:spcPts val="0"/>
              </a:spcBef>
              <a:buNone/>
            </a:pPr>
            <a:endParaRPr sz="1800">
              <a:solidFill>
                <a:srgbClr val="666666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26" name="Google Shape;132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33" y="1965485"/>
            <a:ext cx="7333867" cy="26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08"/>
          <p:cNvSpPr txBox="1">
            <a:spLocks noGrp="1"/>
          </p:cNvSpPr>
          <p:nvPr>
            <p:ph type="body" idx="2"/>
          </p:nvPr>
        </p:nvSpPr>
        <p:spPr>
          <a:xfrm>
            <a:off x="0" y="5297233"/>
            <a:ext cx="5333200" cy="8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67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https://dsgiitr.com/blogs/gcn/</a:t>
            </a:r>
            <a:endParaRPr sz="1467">
              <a:solidFill>
                <a:srgbClr val="1155CC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67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https://tkipf.github.io/graph-convolutional-networks/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9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Layers in (Message Passing) GNN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3" name="Google Shape;1333;p109"/>
          <p:cNvSpPr txBox="1">
            <a:spLocks noGrp="1"/>
          </p:cNvSpPr>
          <p:nvPr>
            <p:ph type="body" idx="1"/>
          </p:nvPr>
        </p:nvSpPr>
        <p:spPr>
          <a:xfrm>
            <a:off x="611600" y="1919167"/>
            <a:ext cx="51868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b="1"/>
              <a:t>Number of Layers is critical Hyperparameter</a:t>
            </a:r>
            <a:endParaRPr b="1"/>
          </a:p>
          <a:p>
            <a:pPr marL="609585" indent="-423323">
              <a:spcBef>
                <a:spcPts val="0"/>
              </a:spcBef>
              <a:buSzPts val="1400"/>
              <a:buChar char="-"/>
            </a:pPr>
            <a:r>
              <a:rPr lang="en"/>
              <a:t>Few layers (in relation to diameter)</a:t>
            </a:r>
            <a:endParaRPr/>
          </a:p>
          <a:p>
            <a:pPr marL="1219170" lvl="1" indent="-423323">
              <a:spcBef>
                <a:spcPts val="0"/>
              </a:spcBef>
              <a:buSzPts val="1400"/>
              <a:buChar char="-"/>
            </a:pPr>
            <a:r>
              <a:rPr lang="en"/>
              <a:t>Information is Local</a:t>
            </a:r>
            <a:endParaRPr/>
          </a:p>
          <a:p>
            <a:pPr marL="609585" indent="-423323">
              <a:spcBef>
                <a:spcPts val="0"/>
              </a:spcBef>
              <a:buSzPts val="1400"/>
              <a:buChar char="-"/>
            </a:pPr>
            <a:r>
              <a:rPr lang="en"/>
              <a:t>Many layers (in relation to diameter)</a:t>
            </a:r>
            <a:endParaRPr/>
          </a:p>
          <a:p>
            <a:pPr marL="1219170" lvl="1" indent="-423323">
              <a:spcBef>
                <a:spcPts val="0"/>
              </a:spcBef>
              <a:buSzPts val="1400"/>
              <a:buChar char="-"/>
            </a:pPr>
            <a:r>
              <a:rPr lang="en"/>
              <a:t>Oversmoothing</a:t>
            </a:r>
            <a:endParaRPr/>
          </a:p>
        </p:txBody>
      </p:sp>
      <p:pic>
        <p:nvPicPr>
          <p:cNvPr id="1334" name="Google Shape;133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534" y="1294452"/>
            <a:ext cx="5308801" cy="4269113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09"/>
          <p:cNvSpPr txBox="1"/>
          <p:nvPr/>
        </p:nvSpPr>
        <p:spPr>
          <a:xfrm>
            <a:off x="0" y="5532501"/>
            <a:ext cx="10371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https://towardsdatascience.com/over-smoothing-issue-in-graph-neural-network-bddc8fbc2472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10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Heterogeneous Graphs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1" name="Google Shape;1341;p110"/>
          <p:cNvSpPr txBox="1">
            <a:spLocks noGrp="1"/>
          </p:cNvSpPr>
          <p:nvPr>
            <p:ph type="body" idx="1"/>
          </p:nvPr>
        </p:nvSpPr>
        <p:spPr>
          <a:xfrm>
            <a:off x="611600" y="1839433"/>
            <a:ext cx="51868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23323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GraphSage does not distinguish Node types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609585" indent="-423323">
              <a:spcBef>
                <a:spcPts val="0"/>
              </a:spcBef>
              <a:buClr>
                <a:schemeClr val="dk1"/>
              </a:buClr>
              <a:buSzPts val="1400"/>
              <a:buChar char="-"/>
            </a:pPr>
            <a:r>
              <a:rPr lang="en" b="1">
                <a:solidFill>
                  <a:schemeClr val="dk1"/>
                </a:solidFill>
              </a:rPr>
              <a:t>HinSage </a:t>
            </a:r>
            <a:r>
              <a:rPr lang="en">
                <a:solidFill>
                  <a:schemeClr val="dk1"/>
                </a:solidFill>
              </a:rPr>
              <a:t>extends GraphSage by </a:t>
            </a:r>
            <a:r>
              <a:rPr lang="en" sz="1600">
                <a:solidFill>
                  <a:srgbClr val="404040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weight matrices </a:t>
            </a:r>
            <a:r>
              <a:rPr lang="en" sz="1600" b="1">
                <a:solidFill>
                  <a:srgbClr val="404040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 every unique ordered tuple of (N1, E, N2)</a:t>
            </a:r>
            <a:r>
              <a:rPr lang="en" sz="1600">
                <a:solidFill>
                  <a:srgbClr val="404040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where N1, N2 are node types, and E is an edge type.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2" name="Google Shape;134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734" y="1828375"/>
            <a:ext cx="5449333" cy="27184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10"/>
          <p:cNvSpPr txBox="1"/>
          <p:nvPr/>
        </p:nvSpPr>
        <p:spPr>
          <a:xfrm>
            <a:off x="0" y="5272201"/>
            <a:ext cx="11032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A Survey on Heterogeneous Graph Embedding: Methods, Techniques, Applications and Sources</a:t>
            </a:r>
            <a:endParaRPr sz="2400"/>
          </a:p>
          <a:p>
            <a:r>
              <a:rPr lang="en" sz="2400" u="sng">
                <a:solidFill>
                  <a:schemeClr val="hlink"/>
                </a:solidFill>
                <a:hlinkClick r:id="rId4"/>
              </a:rPr>
              <a:t>https://stellargraph.readthedocs.io/en/stable/hinsage.html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11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Going Beyond Compute Graph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49" name="Google Shape;134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824584"/>
            <a:ext cx="11785600" cy="19232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111"/>
          <p:cNvSpPr txBox="1"/>
          <p:nvPr/>
        </p:nvSpPr>
        <p:spPr>
          <a:xfrm>
            <a:off x="956367" y="4072701"/>
            <a:ext cx="2011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Compute Graph (MP)</a:t>
            </a:r>
            <a:endParaRPr sz="2400"/>
          </a:p>
        </p:txBody>
      </p:sp>
      <p:sp>
        <p:nvSpPr>
          <p:cNvPr id="1351" name="Google Shape;1351;p111"/>
          <p:cNvSpPr txBox="1"/>
          <p:nvPr/>
        </p:nvSpPr>
        <p:spPr>
          <a:xfrm>
            <a:off x="3830233" y="4072701"/>
            <a:ext cx="2011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Sampling</a:t>
            </a:r>
            <a:br>
              <a:rPr lang="en" sz="2400"/>
            </a:br>
            <a:r>
              <a:rPr lang="en" sz="2400"/>
              <a:t>(GraphSage)</a:t>
            </a:r>
            <a:endParaRPr sz="2400"/>
          </a:p>
        </p:txBody>
      </p:sp>
      <p:sp>
        <p:nvSpPr>
          <p:cNvPr id="1352" name="Google Shape;1352;p111"/>
          <p:cNvSpPr txBox="1"/>
          <p:nvPr/>
        </p:nvSpPr>
        <p:spPr>
          <a:xfrm>
            <a:off x="6819500" y="4072701"/>
            <a:ext cx="2011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Attention</a:t>
            </a:r>
            <a:br>
              <a:rPr lang="en" sz="2400"/>
            </a:br>
            <a:r>
              <a:rPr lang="en" sz="2400"/>
              <a:t>(GAT)</a:t>
            </a:r>
            <a:endParaRPr sz="2400"/>
          </a:p>
        </p:txBody>
      </p:sp>
      <p:sp>
        <p:nvSpPr>
          <p:cNvPr id="1353" name="Google Shape;1353;p111"/>
          <p:cNvSpPr txBox="1"/>
          <p:nvPr/>
        </p:nvSpPr>
        <p:spPr>
          <a:xfrm>
            <a:off x="9627433" y="4072701"/>
            <a:ext cx="2011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Rewiring/</a:t>
            </a:r>
            <a:endParaRPr sz="2400"/>
          </a:p>
          <a:p>
            <a:r>
              <a:rPr lang="en" sz="2400"/>
              <a:t>Connection Evolution</a:t>
            </a:r>
            <a:br>
              <a:rPr lang="en" sz="2400"/>
            </a:br>
            <a:r>
              <a:rPr lang="en" sz="2400"/>
              <a:t>(DIGL)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12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What you want to be doing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9" name="Google Shape;1359;p112"/>
          <p:cNvSpPr/>
          <p:nvPr/>
        </p:nvSpPr>
        <p:spPr>
          <a:xfrm>
            <a:off x="924237" y="2465584"/>
            <a:ext cx="1814000" cy="1026000"/>
          </a:xfrm>
          <a:prstGeom prst="chevron">
            <a:avLst>
              <a:gd name="adj" fmla="val 50000"/>
            </a:avLst>
          </a:prstGeom>
          <a:solidFill>
            <a:srgbClr val="DCDE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latin typeface="Roboto"/>
                <a:ea typeface="Roboto"/>
                <a:cs typeface="Roboto"/>
                <a:sym typeface="Roboto"/>
              </a:rPr>
              <a:t>Get Data</a:t>
            </a:r>
            <a:endParaRPr sz="1467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0" name="Google Shape;1360;p112"/>
          <p:cNvSpPr/>
          <p:nvPr/>
        </p:nvSpPr>
        <p:spPr>
          <a:xfrm>
            <a:off x="2370001" y="2465584"/>
            <a:ext cx="5830800" cy="1026000"/>
          </a:xfrm>
          <a:prstGeom prst="chevron">
            <a:avLst>
              <a:gd name="adj" fmla="val 50000"/>
            </a:avLst>
          </a:prstGeom>
          <a:solidFill>
            <a:srgbClr val="7D58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Write intelligent machine learning code</a:t>
            </a:r>
            <a:endParaRPr sz="1467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1" name="Google Shape;1361;p112"/>
          <p:cNvSpPr/>
          <p:nvPr/>
        </p:nvSpPr>
        <p:spPr>
          <a:xfrm>
            <a:off x="7859845" y="2465584"/>
            <a:ext cx="1814000" cy="1026000"/>
          </a:xfrm>
          <a:prstGeom prst="chevron">
            <a:avLst>
              <a:gd name="adj" fmla="val 50000"/>
            </a:avLst>
          </a:prstGeom>
          <a:solidFill>
            <a:srgbClr val="DCDE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latin typeface="Roboto"/>
                <a:ea typeface="Roboto"/>
                <a:cs typeface="Roboto"/>
                <a:sym typeface="Roboto"/>
              </a:rPr>
              <a:t>Train Model</a:t>
            </a:r>
            <a:endParaRPr sz="1467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112"/>
          <p:cNvSpPr/>
          <p:nvPr/>
        </p:nvSpPr>
        <p:spPr>
          <a:xfrm>
            <a:off x="9315664" y="2465584"/>
            <a:ext cx="1814000" cy="1026000"/>
          </a:xfrm>
          <a:prstGeom prst="chevron">
            <a:avLst>
              <a:gd name="adj" fmla="val 50000"/>
            </a:avLst>
          </a:prstGeom>
          <a:solidFill>
            <a:srgbClr val="DCDE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>
                <a:latin typeface="Roboto"/>
                <a:ea typeface="Roboto"/>
                <a:cs typeface="Roboto"/>
                <a:sym typeface="Roboto"/>
              </a:rPr>
              <a:t>Run</a:t>
            </a:r>
            <a:br>
              <a:rPr lang="en" sz="1467">
                <a:latin typeface="Roboto"/>
                <a:ea typeface="Roboto"/>
                <a:cs typeface="Roboto"/>
                <a:sym typeface="Roboto"/>
              </a:rPr>
            </a:br>
            <a:r>
              <a:rPr lang="en" sz="1467">
                <a:latin typeface="Roboto"/>
                <a:ea typeface="Roboto"/>
                <a:cs typeface="Roboto"/>
                <a:sym typeface="Roboto"/>
              </a:rPr>
              <a:t>Model</a:t>
            </a:r>
            <a:endParaRPr sz="1467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3" name="Google Shape;1363;p112"/>
          <p:cNvSpPr/>
          <p:nvPr/>
        </p:nvSpPr>
        <p:spPr>
          <a:xfrm>
            <a:off x="489667" y="2984423"/>
            <a:ext cx="11212669" cy="949221"/>
          </a:xfrm>
          <a:custGeom>
            <a:avLst/>
            <a:gdLst/>
            <a:ahLst/>
            <a:cxnLst/>
            <a:rect l="l" t="t" r="r" b="b"/>
            <a:pathLst>
              <a:path w="414772" h="35113" extrusionOk="0">
                <a:moveTo>
                  <a:pt x="399849" y="0"/>
                </a:moveTo>
                <a:lnTo>
                  <a:pt x="414772" y="0"/>
                </a:lnTo>
                <a:lnTo>
                  <a:pt x="414772" y="35113"/>
                </a:lnTo>
                <a:lnTo>
                  <a:pt x="0" y="35113"/>
                </a:lnTo>
                <a:lnTo>
                  <a:pt x="0" y="1756"/>
                </a:lnTo>
                <a:lnTo>
                  <a:pt x="16240" y="1756"/>
                </a:lnTo>
              </a:path>
            </a:pathLst>
          </a:custGeom>
          <a:noFill/>
          <a:ln w="28575" cap="flat" cmpd="sng">
            <a:solidFill>
              <a:srgbClr val="53585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364" name="Google Shape;1364;p112"/>
          <p:cNvSpPr txBox="1"/>
          <p:nvPr/>
        </p:nvSpPr>
        <p:spPr>
          <a:xfrm>
            <a:off x="4902403" y="3929617"/>
            <a:ext cx="1978400" cy="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>
                <a:latin typeface="Roboto"/>
                <a:ea typeface="Roboto"/>
                <a:cs typeface="Roboto"/>
                <a:sym typeface="Roboto"/>
              </a:rPr>
              <a:t>Repeat</a:t>
            </a:r>
            <a:endParaRPr sz="1867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13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What you’re actually doing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70" name="Google Shape;1370;p113"/>
          <p:cNvPicPr preferRelativeResize="0"/>
          <p:nvPr/>
        </p:nvPicPr>
        <p:blipFill rotWithShape="1">
          <a:blip r:embed="rId3">
            <a:alphaModFix/>
          </a:blip>
          <a:srcRect t="14617"/>
          <a:stretch/>
        </p:blipFill>
        <p:spPr>
          <a:xfrm>
            <a:off x="203200" y="1573234"/>
            <a:ext cx="11488931" cy="371153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13"/>
          <p:cNvSpPr txBox="1"/>
          <p:nvPr/>
        </p:nvSpPr>
        <p:spPr>
          <a:xfrm>
            <a:off x="0" y="5584333"/>
            <a:ext cx="115556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06390" indent="-406390">
              <a:lnSpc>
                <a:spcPct val="115000"/>
              </a:lnSpc>
            </a:pPr>
            <a:r>
              <a:rPr lang="en" sz="1600" i="1"/>
              <a:t>Sculley, D., Holt, G., Golovin, D. et al. Hidden Technical Debt in Machine Learning Systems</a:t>
            </a:r>
            <a:endParaRPr sz="1600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96"/>
          <p:cNvPicPr preferRelativeResize="0"/>
          <p:nvPr/>
        </p:nvPicPr>
        <p:blipFill rotWithShape="1">
          <a:blip r:embed="rId3">
            <a:alphaModFix/>
          </a:blip>
          <a:srcRect b="57671"/>
          <a:stretch/>
        </p:blipFill>
        <p:spPr>
          <a:xfrm>
            <a:off x="2777067" y="487358"/>
            <a:ext cx="6637867" cy="182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8" name="Google Shape;121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200" y="2592732"/>
            <a:ext cx="4763933" cy="2727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19" name="Google Shape;1219;p96"/>
          <p:cNvSpPr txBox="1">
            <a:spLocks noGrp="1"/>
          </p:cNvSpPr>
          <p:nvPr>
            <p:ph type="body" idx="1"/>
          </p:nvPr>
        </p:nvSpPr>
        <p:spPr>
          <a:xfrm>
            <a:off x="0" y="5320000"/>
            <a:ext cx="5333200" cy="8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467" u="sng">
                <a:solidFill>
                  <a:schemeClr val="hlink"/>
                </a:solidFill>
                <a:hlinkClick r:id="rId5"/>
              </a:rPr>
              <a:t>https://arxiv.org/pdf/1609.02907.pdf</a:t>
            </a:r>
            <a:endParaRPr/>
          </a:p>
          <a:p>
            <a:pPr marL="0" indent="0">
              <a:spcBef>
                <a:spcPts val="0"/>
              </a:spcBef>
              <a:buNone/>
            </a:pPr>
            <a:r>
              <a:rPr lang="en" sz="1467" u="sng">
                <a:solidFill>
                  <a:schemeClr val="hlink"/>
                </a:solidFill>
                <a:hlinkClick r:id="rId6"/>
              </a:rPr>
              <a:t>https://tkipf.github.io/graph-convolutional-networks/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14"/>
          <p:cNvSpPr txBox="1"/>
          <p:nvPr/>
        </p:nvSpPr>
        <p:spPr>
          <a:xfrm>
            <a:off x="4751283" y="4614300"/>
            <a:ext cx="5709200" cy="577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7" name="Google Shape;1377;p114"/>
          <p:cNvSpPr txBox="1"/>
          <p:nvPr/>
        </p:nvSpPr>
        <p:spPr>
          <a:xfrm>
            <a:off x="6689347" y="4687551"/>
            <a:ext cx="30296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Orchestration</a:t>
            </a:r>
            <a:endParaRPr sz="1333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8" name="Google Shape;1378;p114"/>
          <p:cNvSpPr txBox="1"/>
          <p:nvPr/>
        </p:nvSpPr>
        <p:spPr>
          <a:xfrm>
            <a:off x="930467" y="5943967"/>
            <a:ext cx="9662000" cy="529600"/>
          </a:xfrm>
          <a:prstGeom prst="rect">
            <a:avLst/>
          </a:prstGeom>
          <a:solidFill>
            <a:srgbClr val="7D58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333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114"/>
          <p:cNvSpPr txBox="1"/>
          <p:nvPr/>
        </p:nvSpPr>
        <p:spPr>
          <a:xfrm>
            <a:off x="930483" y="662367"/>
            <a:ext cx="9550000" cy="577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0" name="Google Shape;1380;p114"/>
          <p:cNvSpPr txBox="1"/>
          <p:nvPr/>
        </p:nvSpPr>
        <p:spPr>
          <a:xfrm>
            <a:off x="1050597" y="707167"/>
            <a:ext cx="30296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>
                <a:latin typeface="Roboto"/>
                <a:ea typeface="Roboto"/>
                <a:cs typeface="Roboto"/>
                <a:sym typeface="Roboto"/>
              </a:rPr>
              <a:t>Monitoring &amp; Operations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endParaRPr sz="1333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114"/>
          <p:cNvSpPr txBox="1"/>
          <p:nvPr/>
        </p:nvSpPr>
        <p:spPr>
          <a:xfrm>
            <a:off x="930641" y="1966688"/>
            <a:ext cx="15568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Distributed Data Storage and Streaming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2" name="Google Shape;138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466" y="3838315"/>
            <a:ext cx="915372" cy="47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589" y="3079137"/>
            <a:ext cx="521240" cy="53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7697" y="3053952"/>
            <a:ext cx="570168" cy="5868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5" name="Google Shape;1385;p114"/>
          <p:cNvCxnSpPr/>
          <p:nvPr/>
        </p:nvCxnSpPr>
        <p:spPr>
          <a:xfrm>
            <a:off x="4709923" y="2068233"/>
            <a:ext cx="17600" cy="2408000"/>
          </a:xfrm>
          <a:prstGeom prst="straightConnector1">
            <a:avLst/>
          </a:prstGeom>
          <a:noFill/>
          <a:ln w="9525" cap="flat" cmpd="sng">
            <a:solidFill>
              <a:srgbClr val="53585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86" name="Google Shape;1386;p114"/>
          <p:cNvSpPr txBox="1"/>
          <p:nvPr/>
        </p:nvSpPr>
        <p:spPr>
          <a:xfrm>
            <a:off x="2917779" y="1966688"/>
            <a:ext cx="15568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 Preparation and Analysis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7" name="Google Shape;1387;p114"/>
          <p:cNvPicPr preferRelativeResize="0"/>
          <p:nvPr/>
        </p:nvPicPr>
        <p:blipFill rotWithShape="1">
          <a:blip r:embed="rId6">
            <a:alphaModFix/>
          </a:blip>
          <a:srcRect t="-16238"/>
          <a:stretch/>
        </p:blipFill>
        <p:spPr>
          <a:xfrm>
            <a:off x="9052500" y="2977534"/>
            <a:ext cx="1415667" cy="108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8763" y="2729507"/>
            <a:ext cx="1297104" cy="55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0611" y="3258587"/>
            <a:ext cx="1297104" cy="55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8764" y="3775738"/>
            <a:ext cx="1297104" cy="55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6650" y="2729957"/>
            <a:ext cx="1051700" cy="41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14"/>
          <p:cNvPicPr preferRelativeResize="0"/>
          <p:nvPr/>
        </p:nvPicPr>
        <p:blipFill rotWithShape="1">
          <a:blip r:embed="rId9">
            <a:alphaModFix/>
          </a:blip>
          <a:srcRect b="9395"/>
          <a:stretch/>
        </p:blipFill>
        <p:spPr>
          <a:xfrm>
            <a:off x="3209984" y="3320536"/>
            <a:ext cx="863433" cy="54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14"/>
          <p:cNvPicPr preferRelativeResize="0"/>
          <p:nvPr/>
        </p:nvPicPr>
        <p:blipFill rotWithShape="1">
          <a:blip r:embed="rId10">
            <a:alphaModFix/>
          </a:blip>
          <a:srcRect l="5900" t="20111" r="5900" b="20105"/>
          <a:stretch/>
        </p:blipFill>
        <p:spPr>
          <a:xfrm>
            <a:off x="3102569" y="3933950"/>
            <a:ext cx="1155424" cy="481780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14"/>
          <p:cNvSpPr txBox="1"/>
          <p:nvPr/>
        </p:nvSpPr>
        <p:spPr>
          <a:xfrm>
            <a:off x="6875211" y="1966688"/>
            <a:ext cx="15568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Storage of trained Models and Metadata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5" name="Google Shape;1395;p114"/>
          <p:cNvSpPr txBox="1"/>
          <p:nvPr/>
        </p:nvSpPr>
        <p:spPr>
          <a:xfrm>
            <a:off x="8923615" y="1966688"/>
            <a:ext cx="15568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 trained Model for Inference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6" name="Google Shape;1396;p1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50241" y="2950262"/>
            <a:ext cx="723867" cy="56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1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95532" y="3687649"/>
            <a:ext cx="1297085" cy="2387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14"/>
          <p:cNvSpPr txBox="1"/>
          <p:nvPr/>
        </p:nvSpPr>
        <p:spPr>
          <a:xfrm>
            <a:off x="4881220" y="1966688"/>
            <a:ext cx="15568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Distributed Training using  Machine Learning  Frameworks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9" name="Google Shape;1399;p114"/>
          <p:cNvPicPr preferRelativeResize="0"/>
          <p:nvPr/>
        </p:nvPicPr>
        <p:blipFill rotWithShape="1">
          <a:blip r:embed="rId13">
            <a:alphaModFix/>
          </a:blip>
          <a:srcRect l="12967" t="22946" r="11417" b="23439"/>
          <a:stretch/>
        </p:blipFill>
        <p:spPr>
          <a:xfrm>
            <a:off x="4995533" y="4050588"/>
            <a:ext cx="1297087" cy="50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14"/>
          <p:cNvPicPr preferRelativeResize="0"/>
          <p:nvPr/>
        </p:nvPicPr>
        <p:blipFill rotWithShape="1">
          <a:blip r:embed="rId14">
            <a:alphaModFix/>
          </a:blip>
          <a:srcRect t="11456" b="5707"/>
          <a:stretch/>
        </p:blipFill>
        <p:spPr>
          <a:xfrm>
            <a:off x="3720938" y="781418"/>
            <a:ext cx="1239677" cy="33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1" name="Google Shape;1401;p114"/>
          <p:cNvCxnSpPr/>
          <p:nvPr/>
        </p:nvCxnSpPr>
        <p:spPr>
          <a:xfrm>
            <a:off x="8197156" y="1634081"/>
            <a:ext cx="723600" cy="0"/>
          </a:xfrm>
          <a:prstGeom prst="straightConnector1">
            <a:avLst/>
          </a:prstGeom>
          <a:noFill/>
          <a:ln w="38100" cap="flat" cmpd="sng">
            <a:solidFill>
              <a:srgbClr val="53585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2" name="Google Shape;1402;p114"/>
          <p:cNvCxnSpPr/>
          <p:nvPr/>
        </p:nvCxnSpPr>
        <p:spPr>
          <a:xfrm>
            <a:off x="4200005" y="1607964"/>
            <a:ext cx="723600" cy="0"/>
          </a:xfrm>
          <a:prstGeom prst="straightConnector1">
            <a:avLst/>
          </a:prstGeom>
          <a:noFill/>
          <a:ln w="38100" cap="flat" cmpd="sng">
            <a:solidFill>
              <a:srgbClr val="53585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3" name="Google Shape;1403;p114"/>
          <p:cNvCxnSpPr/>
          <p:nvPr/>
        </p:nvCxnSpPr>
        <p:spPr>
          <a:xfrm>
            <a:off x="2230355" y="1607964"/>
            <a:ext cx="723600" cy="0"/>
          </a:xfrm>
          <a:prstGeom prst="straightConnector1">
            <a:avLst/>
          </a:prstGeom>
          <a:noFill/>
          <a:ln w="38100" cap="flat" cmpd="sng">
            <a:solidFill>
              <a:srgbClr val="53585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4" name="Google Shape;1404;p114"/>
          <p:cNvSpPr txBox="1"/>
          <p:nvPr/>
        </p:nvSpPr>
        <p:spPr>
          <a:xfrm>
            <a:off x="930628" y="1343125"/>
            <a:ext cx="1556800" cy="529600"/>
          </a:xfrm>
          <a:prstGeom prst="rect">
            <a:avLst/>
          </a:prstGeom>
          <a:solidFill>
            <a:srgbClr val="53585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&amp; Streaming</a:t>
            </a:r>
            <a:endParaRPr sz="13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5" name="Google Shape;1405;p114"/>
          <p:cNvSpPr txBox="1"/>
          <p:nvPr/>
        </p:nvSpPr>
        <p:spPr>
          <a:xfrm>
            <a:off x="2954111" y="1343125"/>
            <a:ext cx="1556800" cy="529600"/>
          </a:xfrm>
          <a:prstGeom prst="rect">
            <a:avLst/>
          </a:prstGeom>
          <a:solidFill>
            <a:srgbClr val="FF00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Engineering</a:t>
            </a:r>
            <a:endParaRPr sz="13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6" name="Google Shape;1406;p114"/>
          <p:cNvSpPr txBox="1"/>
          <p:nvPr/>
        </p:nvSpPr>
        <p:spPr>
          <a:xfrm>
            <a:off x="6921216" y="1333245"/>
            <a:ext cx="1532000" cy="529600"/>
          </a:xfrm>
          <a:prstGeom prst="rect">
            <a:avLst/>
          </a:prstGeom>
          <a:solidFill>
            <a:srgbClr val="2BCB9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Management</a:t>
            </a:r>
            <a:endParaRPr sz="13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114"/>
          <p:cNvSpPr txBox="1"/>
          <p:nvPr/>
        </p:nvSpPr>
        <p:spPr>
          <a:xfrm>
            <a:off x="8911531" y="1333232"/>
            <a:ext cx="1556800" cy="529600"/>
          </a:xfrm>
          <a:prstGeom prst="rect">
            <a:avLst/>
          </a:prstGeom>
          <a:solidFill>
            <a:srgbClr val="F9A32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Serving</a:t>
            </a:r>
            <a:endParaRPr sz="13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8" name="Google Shape;1408;p114"/>
          <p:cNvCxnSpPr/>
          <p:nvPr/>
        </p:nvCxnSpPr>
        <p:spPr>
          <a:xfrm>
            <a:off x="6201179" y="1607981"/>
            <a:ext cx="723600" cy="0"/>
          </a:xfrm>
          <a:prstGeom prst="straightConnector1">
            <a:avLst/>
          </a:prstGeom>
          <a:noFill/>
          <a:ln w="38100" cap="flat" cmpd="sng">
            <a:solidFill>
              <a:srgbClr val="53585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9" name="Google Shape;1409;p114"/>
          <p:cNvSpPr txBox="1"/>
          <p:nvPr/>
        </p:nvSpPr>
        <p:spPr>
          <a:xfrm>
            <a:off x="4874153" y="1343141"/>
            <a:ext cx="1585600" cy="529600"/>
          </a:xfrm>
          <a:prstGeom prst="rect">
            <a:avLst/>
          </a:prstGeom>
          <a:solidFill>
            <a:srgbClr val="0076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</a:t>
            </a:r>
            <a:endParaRPr sz="13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"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</a:t>
            </a:r>
            <a:endParaRPr sz="13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0" name="Google Shape;1410;p114"/>
          <p:cNvSpPr txBox="1"/>
          <p:nvPr/>
        </p:nvSpPr>
        <p:spPr>
          <a:xfrm>
            <a:off x="3351833" y="5964967"/>
            <a:ext cx="34576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Resource and Service Management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sz="1333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114"/>
          <p:cNvSpPr txBox="1"/>
          <p:nvPr/>
        </p:nvSpPr>
        <p:spPr>
          <a:xfrm>
            <a:off x="5007767" y="707167"/>
            <a:ext cx="1938000" cy="4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TensorBoard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12" name="Google Shape;1412;p1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33484" y="4740960"/>
            <a:ext cx="1051733" cy="33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1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34600" y="6080467"/>
            <a:ext cx="1585600" cy="23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1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05300" y="1484200"/>
            <a:ext cx="249953" cy="24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1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06520" y="3120903"/>
            <a:ext cx="649913" cy="338267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4"/>
          <p:cNvSpPr txBox="1"/>
          <p:nvPr/>
        </p:nvSpPr>
        <p:spPr>
          <a:xfrm>
            <a:off x="4080200" y="5283317"/>
            <a:ext cx="5398800" cy="577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7" name="Google Shape;1417;p114"/>
          <p:cNvSpPr txBox="1"/>
          <p:nvPr/>
        </p:nvSpPr>
        <p:spPr>
          <a:xfrm>
            <a:off x="7196349" y="5328117"/>
            <a:ext cx="23920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Model Library</a:t>
            </a:r>
            <a:endParaRPr sz="1333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8" name="Google Shape;1418;p1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216113" y="5399984"/>
            <a:ext cx="1900977" cy="343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9" name="Google Shape;1419;p114"/>
          <p:cNvCxnSpPr/>
          <p:nvPr/>
        </p:nvCxnSpPr>
        <p:spPr>
          <a:xfrm>
            <a:off x="2693789" y="2074016"/>
            <a:ext cx="17600" cy="2408000"/>
          </a:xfrm>
          <a:prstGeom prst="straightConnector1">
            <a:avLst/>
          </a:prstGeom>
          <a:noFill/>
          <a:ln w="9525" cap="flat" cmpd="sng">
            <a:solidFill>
              <a:srgbClr val="53585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114"/>
          <p:cNvCxnSpPr/>
          <p:nvPr/>
        </p:nvCxnSpPr>
        <p:spPr>
          <a:xfrm>
            <a:off x="6703789" y="2083849"/>
            <a:ext cx="17600" cy="2408000"/>
          </a:xfrm>
          <a:prstGeom prst="straightConnector1">
            <a:avLst/>
          </a:prstGeom>
          <a:noFill/>
          <a:ln w="9525" cap="flat" cmpd="sng">
            <a:solidFill>
              <a:srgbClr val="53585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114"/>
          <p:cNvCxnSpPr/>
          <p:nvPr/>
        </p:nvCxnSpPr>
        <p:spPr>
          <a:xfrm>
            <a:off x="8591840" y="2026100"/>
            <a:ext cx="17600" cy="2408000"/>
          </a:xfrm>
          <a:prstGeom prst="straightConnector1">
            <a:avLst/>
          </a:prstGeom>
          <a:noFill/>
          <a:ln w="9525" cap="flat" cmpd="sng">
            <a:solidFill>
              <a:srgbClr val="53585F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422" name="Google Shape;1422;p114"/>
          <p:cNvGrpSpPr/>
          <p:nvPr/>
        </p:nvGrpSpPr>
        <p:grpSpPr>
          <a:xfrm>
            <a:off x="950467" y="4622651"/>
            <a:ext cx="3773580" cy="577200"/>
            <a:chOff x="712850" y="3466988"/>
            <a:chExt cx="2830185" cy="432900"/>
          </a:xfrm>
        </p:grpSpPr>
        <p:sp>
          <p:nvSpPr>
            <p:cNvPr id="1423" name="Google Shape;1423;p114"/>
            <p:cNvSpPr txBox="1"/>
            <p:nvPr/>
          </p:nvSpPr>
          <p:spPr>
            <a:xfrm>
              <a:off x="712850" y="3466988"/>
              <a:ext cx="2774400" cy="4329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24" name="Google Shape;1424;p114"/>
            <p:cNvSpPr txBox="1"/>
            <p:nvPr/>
          </p:nvSpPr>
          <p:spPr>
            <a:xfrm>
              <a:off x="1270835" y="3500588"/>
              <a:ext cx="2272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 b="1">
                  <a:latin typeface="Roboto"/>
                  <a:ea typeface="Roboto"/>
                  <a:cs typeface="Roboto"/>
                  <a:sym typeface="Roboto"/>
                </a:rPr>
                <a:t>Feature Catalogue </a:t>
              </a:r>
              <a:endParaRPr sz="1333" b="1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25" name="Google Shape;1425;p11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823283" y="3518632"/>
              <a:ext cx="320250" cy="317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6" name="Google Shape;1426;p114"/>
          <p:cNvSpPr txBox="1"/>
          <p:nvPr/>
        </p:nvSpPr>
        <p:spPr>
          <a:xfrm>
            <a:off x="930467" y="5283317"/>
            <a:ext cx="2969600" cy="577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7" name="Google Shape;1427;p114"/>
          <p:cNvSpPr txBox="1"/>
          <p:nvPr/>
        </p:nvSpPr>
        <p:spPr>
          <a:xfrm>
            <a:off x="2756605" y="5226533"/>
            <a:ext cx="1315600" cy="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Notebook Library</a:t>
            </a:r>
            <a:endParaRPr sz="1333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8" name="Google Shape;1428;p11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246468" y="5392067"/>
            <a:ext cx="1155433" cy="3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11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815900" y="4692667"/>
            <a:ext cx="1033133" cy="4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15"/>
          <p:cNvSpPr txBox="1"/>
          <p:nvPr/>
        </p:nvSpPr>
        <p:spPr>
          <a:xfrm>
            <a:off x="615067" y="408187"/>
            <a:ext cx="8366400" cy="533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" sz="2667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ArangoGraphML</a:t>
            </a:r>
            <a:endParaRPr sz="30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5" name="Google Shape;1435;p115"/>
          <p:cNvSpPr txBox="1"/>
          <p:nvPr/>
        </p:nvSpPr>
        <p:spPr>
          <a:xfrm>
            <a:off x="615067" y="883788"/>
            <a:ext cx="5480800" cy="45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en" sz="2133" b="1">
                <a:solidFill>
                  <a:srgbClr val="A0B14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Evolution of the Graph Database Value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6" name="Google Shape;1436;p115"/>
          <p:cNvGrpSpPr/>
          <p:nvPr/>
        </p:nvGrpSpPr>
        <p:grpSpPr>
          <a:xfrm>
            <a:off x="4946928" y="3403135"/>
            <a:ext cx="2232000" cy="1041343"/>
            <a:chOff x="3710196" y="2483771"/>
            <a:chExt cx="1674000" cy="781007"/>
          </a:xfrm>
        </p:grpSpPr>
        <p:sp>
          <p:nvSpPr>
            <p:cNvPr id="1437" name="Google Shape;1437;p115"/>
            <p:cNvSpPr/>
            <p:nvPr/>
          </p:nvSpPr>
          <p:spPr>
            <a:xfrm>
              <a:off x="3710196" y="2692978"/>
              <a:ext cx="1674000" cy="571800"/>
            </a:xfrm>
            <a:prstGeom prst="roundRect">
              <a:avLst>
                <a:gd name="adj" fmla="val 16667"/>
              </a:avLst>
            </a:prstGeom>
            <a:solidFill>
              <a:srgbClr val="DDE072"/>
            </a:solidFill>
            <a:ln w="12700" cap="flat" cmpd="sng">
              <a:solidFill>
                <a:srgbClr val="557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 algn="ctr">
                <a:lnSpc>
                  <a:spcPct val="200000"/>
                </a:lnSpc>
                <a:buClr>
                  <a:srgbClr val="000000"/>
                </a:buClr>
                <a:buSzPts val="1100"/>
              </a:pPr>
              <a:r>
                <a:rPr lang="en" sz="1467" b="1">
                  <a:solidFill>
                    <a:srgbClr val="263615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Analytics</a:t>
              </a:r>
              <a:endParaRPr sz="1467" b="1">
                <a:solidFill>
                  <a:srgbClr val="263615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438" name="Google Shape;1438;p115"/>
            <p:cNvSpPr/>
            <p:nvPr/>
          </p:nvSpPr>
          <p:spPr>
            <a:xfrm>
              <a:off x="4357461" y="2483771"/>
              <a:ext cx="383100" cy="3831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55703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9" name="Google Shape;1439;p115" descr="Research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99651" y="2527768"/>
              <a:ext cx="294962" cy="2949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0" name="Google Shape;1440;p115"/>
          <p:cNvGrpSpPr/>
          <p:nvPr/>
        </p:nvGrpSpPr>
        <p:grpSpPr>
          <a:xfrm>
            <a:off x="2827572" y="3677956"/>
            <a:ext cx="2023600" cy="1017704"/>
            <a:chOff x="2120679" y="2689887"/>
            <a:chExt cx="1517700" cy="763278"/>
          </a:xfrm>
        </p:grpSpPr>
        <p:sp>
          <p:nvSpPr>
            <p:cNvPr id="1441" name="Google Shape;1441;p115"/>
            <p:cNvSpPr/>
            <p:nvPr/>
          </p:nvSpPr>
          <p:spPr>
            <a:xfrm>
              <a:off x="2120679" y="2881365"/>
              <a:ext cx="1517700" cy="571800"/>
            </a:xfrm>
            <a:prstGeom prst="roundRect">
              <a:avLst>
                <a:gd name="adj" fmla="val 16667"/>
              </a:avLst>
            </a:prstGeom>
            <a:solidFill>
              <a:srgbClr val="A0B14E"/>
            </a:solidFill>
            <a:ln w="12700" cap="flat" cmpd="sng">
              <a:solidFill>
                <a:srgbClr val="557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 algn="ctr">
                <a:lnSpc>
                  <a:spcPct val="200000"/>
                </a:lnSpc>
                <a:buClr>
                  <a:srgbClr val="000000"/>
                </a:buClr>
                <a:buSzPts val="1100"/>
              </a:pPr>
              <a:r>
                <a:rPr lang="en" sz="1467" b="1">
                  <a:solidFill>
                    <a:schemeClr val="lt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Query Capabilities</a:t>
              </a:r>
              <a:endParaRPr sz="1467" b="1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442" name="Google Shape;1442;p115"/>
            <p:cNvSpPr/>
            <p:nvPr/>
          </p:nvSpPr>
          <p:spPr>
            <a:xfrm>
              <a:off x="2697969" y="2689887"/>
              <a:ext cx="383100" cy="3831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55703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3" name="Google Shape;1443;p115"/>
            <p:cNvPicPr preferRelativeResize="0"/>
            <p:nvPr/>
          </p:nvPicPr>
          <p:blipFill rotWithShape="1">
            <a:blip r:embed="rId4">
              <a:alphaModFix/>
            </a:blip>
            <a:srcRect l="69" r="69"/>
            <a:stretch/>
          </p:blipFill>
          <p:spPr>
            <a:xfrm>
              <a:off x="2740159" y="2733884"/>
              <a:ext cx="294553" cy="2949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4" name="Google Shape;1444;p115"/>
          <p:cNvGrpSpPr/>
          <p:nvPr/>
        </p:nvGrpSpPr>
        <p:grpSpPr>
          <a:xfrm>
            <a:off x="7274396" y="3163446"/>
            <a:ext cx="2090000" cy="1013669"/>
            <a:chOff x="5455797" y="2304004"/>
            <a:chExt cx="1567500" cy="760252"/>
          </a:xfrm>
        </p:grpSpPr>
        <p:sp>
          <p:nvSpPr>
            <p:cNvPr id="1445" name="Google Shape;1445;p115"/>
            <p:cNvSpPr/>
            <p:nvPr/>
          </p:nvSpPr>
          <p:spPr>
            <a:xfrm>
              <a:off x="5455797" y="2492456"/>
              <a:ext cx="1567500" cy="571800"/>
            </a:xfrm>
            <a:prstGeom prst="roundRect">
              <a:avLst>
                <a:gd name="adj" fmla="val 16667"/>
              </a:avLst>
            </a:prstGeom>
            <a:solidFill>
              <a:srgbClr val="A0B14E"/>
            </a:solidFill>
            <a:ln w="12700" cap="flat" cmpd="sng">
              <a:solidFill>
                <a:srgbClr val="5570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 algn="ctr">
                <a:lnSpc>
                  <a:spcPct val="200000"/>
                </a:lnSpc>
                <a:buClr>
                  <a:srgbClr val="000000"/>
                </a:buClr>
                <a:buSzPts val="1100"/>
              </a:pPr>
              <a:r>
                <a:rPr lang="en" sz="1467" b="1">
                  <a:solidFill>
                    <a:schemeClr val="lt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Machine Learning</a:t>
              </a:r>
              <a:endParaRPr sz="1467" b="1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1446" name="Google Shape;1446;p115"/>
            <p:cNvSpPr/>
            <p:nvPr/>
          </p:nvSpPr>
          <p:spPr>
            <a:xfrm>
              <a:off x="6050907" y="2304004"/>
              <a:ext cx="383100" cy="3831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55703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7" name="Google Shape;1447;p115"/>
            <p:cNvPicPr preferRelativeResize="0"/>
            <p:nvPr/>
          </p:nvPicPr>
          <p:blipFill rotWithShape="1">
            <a:blip r:embed="rId5">
              <a:alphaModFix/>
            </a:blip>
            <a:srcRect l="69" r="69"/>
            <a:stretch/>
          </p:blipFill>
          <p:spPr>
            <a:xfrm>
              <a:off x="6093097" y="2348001"/>
              <a:ext cx="294553" cy="2949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8" name="Google Shape;1448;p115"/>
          <p:cNvGrpSpPr/>
          <p:nvPr/>
        </p:nvGrpSpPr>
        <p:grpSpPr>
          <a:xfrm>
            <a:off x="2827572" y="2308679"/>
            <a:ext cx="6536800" cy="697200"/>
            <a:chOff x="2120679" y="1662929"/>
            <a:chExt cx="4902600" cy="522900"/>
          </a:xfrm>
        </p:grpSpPr>
        <p:sp>
          <p:nvSpPr>
            <p:cNvPr id="1449" name="Google Shape;1449;p115"/>
            <p:cNvSpPr/>
            <p:nvPr/>
          </p:nvSpPr>
          <p:spPr>
            <a:xfrm>
              <a:off x="2120679" y="1662929"/>
              <a:ext cx="4902600" cy="522900"/>
            </a:xfrm>
            <a:prstGeom prst="roundRect">
              <a:avLst>
                <a:gd name="adj" fmla="val 23952"/>
              </a:avLst>
            </a:prstGeom>
            <a:solidFill>
              <a:srgbClr val="557037"/>
            </a:solidFill>
            <a:ln>
              <a:noFill/>
            </a:ln>
          </p:spPr>
          <p:txBody>
            <a:bodyPr spcFirstLastPara="1" wrap="square" lIns="60967" tIns="60967" rIns="60967" bIns="60967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" sz="1600" b="1">
                  <a:solidFill>
                    <a:schemeClr val="lt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           Building Smart Solutions</a:t>
              </a:r>
              <a:endParaRPr sz="1600" b="1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pic>
          <p:nvPicPr>
            <p:cNvPr id="1450" name="Google Shape;1450;p115"/>
            <p:cNvPicPr preferRelativeResize="0"/>
            <p:nvPr/>
          </p:nvPicPr>
          <p:blipFill rotWithShape="1">
            <a:blip r:embed="rId6">
              <a:alphaModFix/>
            </a:blip>
            <a:srcRect l="69" r="69"/>
            <a:stretch/>
          </p:blipFill>
          <p:spPr>
            <a:xfrm>
              <a:off x="3524864" y="1767926"/>
              <a:ext cx="294553" cy="2949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1" name="Google Shape;1451;p115"/>
          <p:cNvGrpSpPr/>
          <p:nvPr/>
        </p:nvGrpSpPr>
        <p:grpSpPr>
          <a:xfrm>
            <a:off x="2827558" y="4892081"/>
            <a:ext cx="6536764" cy="788203"/>
            <a:chOff x="2120668" y="3600481"/>
            <a:chExt cx="4902573" cy="591152"/>
          </a:xfrm>
        </p:grpSpPr>
        <p:sp>
          <p:nvSpPr>
            <p:cNvPr id="1452" name="Google Shape;1452;p115"/>
            <p:cNvSpPr/>
            <p:nvPr/>
          </p:nvSpPr>
          <p:spPr>
            <a:xfrm>
              <a:off x="2120668" y="3600481"/>
              <a:ext cx="4902573" cy="591152"/>
            </a:xfrm>
            <a:prstGeom prst="flowChartMagneticDisk">
              <a:avLst/>
            </a:prstGeom>
            <a:solidFill>
              <a:srgbClr val="557037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lnSpc>
                  <a:spcPct val="150000"/>
                </a:lnSpc>
                <a:buClr>
                  <a:srgbClr val="000000"/>
                </a:buClr>
                <a:buSzPts val="1100"/>
              </a:pPr>
              <a:r>
                <a:rPr lang="en" sz="1467" b="1">
                  <a:solidFill>
                    <a:schemeClr val="lt1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    Graph Database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3" name="Google Shape;1453;p115"/>
            <p:cNvPicPr preferRelativeResize="0"/>
            <p:nvPr/>
          </p:nvPicPr>
          <p:blipFill rotWithShape="1">
            <a:blip r:embed="rId7">
              <a:alphaModFix/>
            </a:blip>
            <a:srcRect l="119" r="119"/>
            <a:stretch/>
          </p:blipFill>
          <p:spPr>
            <a:xfrm>
              <a:off x="3792047" y="3832228"/>
              <a:ext cx="294245" cy="2949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16"/>
          <p:cNvSpPr txBox="1"/>
          <p:nvPr/>
        </p:nvSpPr>
        <p:spPr>
          <a:xfrm>
            <a:off x="657867" y="510001"/>
            <a:ext cx="940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733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ArangoGraphML: Fast and Efficient</a:t>
            </a:r>
            <a:endParaRPr sz="3733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59" name="Google Shape;145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7818" y="1289384"/>
            <a:ext cx="2204733" cy="220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134" y="1388291"/>
            <a:ext cx="2006967" cy="200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16"/>
          <p:cNvSpPr/>
          <p:nvPr/>
        </p:nvSpPr>
        <p:spPr>
          <a:xfrm>
            <a:off x="747917" y="3699984"/>
            <a:ext cx="2987600" cy="213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ctr"/>
            <a:r>
              <a:rPr lang="en" sz="1600" b="1">
                <a:latin typeface="Inter"/>
                <a:ea typeface="Inter"/>
                <a:cs typeface="Inter"/>
                <a:sym typeface="Inter"/>
              </a:rPr>
              <a:t>Easy to Use</a:t>
            </a:r>
            <a:endParaRPr sz="1600" b="1">
              <a:latin typeface="Inter"/>
              <a:ea typeface="Inter"/>
              <a:cs typeface="Inter"/>
              <a:sym typeface="Inter"/>
            </a:endParaRPr>
          </a:p>
          <a:p>
            <a:endParaRPr sz="1333">
              <a:latin typeface="Inter"/>
              <a:ea typeface="Inter"/>
              <a:cs typeface="Inter"/>
              <a:sym typeface="Inter"/>
            </a:endParaRPr>
          </a:p>
          <a:p>
            <a:r>
              <a:rPr lang="en" sz="1333">
                <a:latin typeface="Inter"/>
                <a:ea typeface="Inter"/>
                <a:cs typeface="Inter"/>
                <a:sym typeface="Inter"/>
              </a:rPr>
              <a:t>An intuitive interface and user-friendly tools, enabling both beginners and experts to implement graph machine learning solutions effortlessly.</a:t>
            </a:r>
            <a:endParaRPr sz="1333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2" name="Google Shape;1462;p116"/>
          <p:cNvSpPr/>
          <p:nvPr/>
        </p:nvSpPr>
        <p:spPr>
          <a:xfrm>
            <a:off x="4611400" y="3700033"/>
            <a:ext cx="2969200" cy="218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ctr"/>
            <a:r>
              <a:rPr lang="en" sz="1600" b="1">
                <a:latin typeface="Inter"/>
                <a:ea typeface="Inter"/>
                <a:cs typeface="Inter"/>
                <a:sym typeface="Inter"/>
              </a:rPr>
              <a:t>Fully Managed</a:t>
            </a:r>
            <a:endParaRPr sz="1600" b="1">
              <a:latin typeface="Inter"/>
              <a:ea typeface="Inter"/>
              <a:cs typeface="Inter"/>
              <a:sym typeface="Inter"/>
            </a:endParaRPr>
          </a:p>
          <a:p>
            <a:endParaRPr sz="1333" b="1">
              <a:latin typeface="Inter"/>
              <a:ea typeface="Inter"/>
              <a:cs typeface="Inter"/>
              <a:sym typeface="Inter"/>
            </a:endParaRPr>
          </a:p>
          <a:p>
            <a:r>
              <a:rPr lang="en" sz="1333">
                <a:latin typeface="Inter"/>
                <a:ea typeface="Inter"/>
                <a:cs typeface="Inter"/>
                <a:sym typeface="Inter"/>
              </a:rPr>
              <a:t>Our SOC2 compliant service is taking care of all the underlying infrastructure, maintenance, and updates, letting you focus solely on building and deploying your machine learning models.</a:t>
            </a:r>
            <a:endParaRPr sz="1333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3" name="Google Shape;1463;p116"/>
          <p:cNvSpPr/>
          <p:nvPr/>
        </p:nvSpPr>
        <p:spPr>
          <a:xfrm>
            <a:off x="8456484" y="3700033"/>
            <a:ext cx="2987600" cy="218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algn="ctr"/>
            <a:r>
              <a:rPr lang="en" sz="1600" b="1">
                <a:latin typeface="Inter"/>
                <a:ea typeface="Inter"/>
                <a:cs typeface="Inter"/>
                <a:sym typeface="Inter"/>
              </a:rPr>
              <a:t>Elastically Scalable</a:t>
            </a:r>
            <a:endParaRPr sz="1600" b="1">
              <a:latin typeface="Inter"/>
              <a:ea typeface="Inter"/>
              <a:cs typeface="Inter"/>
              <a:sym typeface="Inter"/>
            </a:endParaRPr>
          </a:p>
          <a:p>
            <a:endParaRPr sz="1333">
              <a:latin typeface="Inter"/>
              <a:ea typeface="Inter"/>
              <a:cs typeface="Inter"/>
              <a:sym typeface="Inter"/>
            </a:endParaRPr>
          </a:p>
          <a:p>
            <a:r>
              <a:rPr lang="en" sz="1333">
                <a:latin typeface="Inter"/>
                <a:ea typeface="Inter"/>
                <a:cs typeface="Inter"/>
                <a:sym typeface="Inter"/>
              </a:rPr>
              <a:t>Engineered to grow with your needs; whether you're handling a spike in data or expanding your model complexity or number of models.</a:t>
            </a:r>
            <a:endParaRPr sz="1333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64" name="Google Shape;1464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2418" y="1388283"/>
            <a:ext cx="2006967" cy="200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17"/>
          <p:cNvSpPr txBox="1"/>
          <p:nvPr/>
        </p:nvSpPr>
        <p:spPr>
          <a:xfrm>
            <a:off x="657867" y="510001"/>
            <a:ext cx="940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733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endParaRPr sz="3733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70" name="Google Shape;147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51" y="1207618"/>
            <a:ext cx="11780600" cy="453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18"/>
          <p:cNvSpPr/>
          <p:nvPr/>
        </p:nvSpPr>
        <p:spPr>
          <a:xfrm>
            <a:off x="1943305" y="3087967"/>
            <a:ext cx="1546800" cy="1411200"/>
          </a:xfrm>
          <a:prstGeom prst="can">
            <a:avLst>
              <a:gd name="adj" fmla="val 25000"/>
            </a:avLst>
          </a:prstGeom>
          <a:solidFill>
            <a:srgbClr val="D4E6B5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38761D"/>
                </a:solidFill>
                <a:latin typeface="Inter Medium"/>
                <a:ea typeface="Inter Medium"/>
                <a:cs typeface="Inter Medium"/>
                <a:sym typeface="Inter Medium"/>
              </a:rPr>
              <a:t>ArangoDB</a:t>
            </a:r>
            <a:endParaRPr sz="1600">
              <a:solidFill>
                <a:srgbClr val="38761D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76" name="Google Shape;1476;p118"/>
          <p:cNvSpPr/>
          <p:nvPr/>
        </p:nvSpPr>
        <p:spPr>
          <a:xfrm>
            <a:off x="1862352" y="3176084"/>
            <a:ext cx="1546800" cy="1411200"/>
          </a:xfrm>
          <a:prstGeom prst="can">
            <a:avLst>
              <a:gd name="adj" fmla="val 25000"/>
            </a:avLst>
          </a:prstGeom>
          <a:solidFill>
            <a:srgbClr val="D4E6B5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38761D"/>
                </a:solidFill>
                <a:latin typeface="Inter Medium"/>
                <a:ea typeface="Inter Medium"/>
                <a:cs typeface="Inter Medium"/>
                <a:sym typeface="Inter Medium"/>
              </a:rPr>
              <a:t>ArangoDB</a:t>
            </a:r>
            <a:endParaRPr sz="1600">
              <a:solidFill>
                <a:srgbClr val="38761D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77" name="Google Shape;1477;p118"/>
          <p:cNvSpPr/>
          <p:nvPr/>
        </p:nvSpPr>
        <p:spPr>
          <a:xfrm rot="-5400000">
            <a:off x="3244434" y="3443567"/>
            <a:ext cx="4725333" cy="567467"/>
          </a:xfrm>
          <a:prstGeom prst="flowChartProcess">
            <a:avLst/>
          </a:prstGeom>
          <a:solidFill>
            <a:srgbClr val="999999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E8EC84"/>
                </a:solidFill>
                <a:latin typeface="Inter Medium"/>
                <a:ea typeface="Inter Medium"/>
                <a:cs typeface="Inter Medium"/>
                <a:sym typeface="Inter Medium"/>
              </a:rPr>
              <a:t>ML Platform Services</a:t>
            </a:r>
            <a:endParaRPr sz="2400">
              <a:solidFill>
                <a:srgbClr val="E8EC8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78" name="Google Shape;1478;p118"/>
          <p:cNvSpPr/>
          <p:nvPr/>
        </p:nvSpPr>
        <p:spPr>
          <a:xfrm>
            <a:off x="5833367" y="3239957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Deploy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79" name="Google Shape;1479;p118"/>
          <p:cNvSpPr/>
          <p:nvPr/>
        </p:nvSpPr>
        <p:spPr>
          <a:xfrm>
            <a:off x="5833367" y="5288813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Monitor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0" name="Google Shape;1480;p118"/>
          <p:cNvSpPr/>
          <p:nvPr/>
        </p:nvSpPr>
        <p:spPr>
          <a:xfrm>
            <a:off x="5833367" y="5555434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Provenance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1" name="Google Shape;1481;p118"/>
          <p:cNvSpPr/>
          <p:nvPr/>
        </p:nvSpPr>
        <p:spPr>
          <a:xfrm>
            <a:off x="5833367" y="5822054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Metadata MGMT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2" name="Google Shape;1482;p118"/>
          <p:cNvSpPr/>
          <p:nvPr/>
        </p:nvSpPr>
        <p:spPr>
          <a:xfrm>
            <a:off x="5833367" y="2350191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Graph Sampling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3" name="Google Shape;1483;p118"/>
          <p:cNvSpPr/>
          <p:nvPr/>
        </p:nvSpPr>
        <p:spPr>
          <a:xfrm>
            <a:off x="5833367" y="2974737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Train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4" name="Google Shape;1484;p118"/>
          <p:cNvSpPr/>
          <p:nvPr/>
        </p:nvSpPr>
        <p:spPr>
          <a:xfrm>
            <a:off x="5833367" y="2710183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Model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5" name="Google Shape;1485;p118"/>
          <p:cNvSpPr/>
          <p:nvPr/>
        </p:nvSpPr>
        <p:spPr>
          <a:xfrm>
            <a:off x="5833367" y="1801197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Input Graph Spec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6" name="Google Shape;1486;p118"/>
          <p:cNvSpPr/>
          <p:nvPr/>
        </p:nvSpPr>
        <p:spPr>
          <a:xfrm>
            <a:off x="5833367" y="2077042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Featurization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7" name="Google Shape;1487;p118"/>
          <p:cNvSpPr/>
          <p:nvPr/>
        </p:nvSpPr>
        <p:spPr>
          <a:xfrm>
            <a:off x="5833367" y="3611351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Similarity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8" name="Google Shape;1488;p118"/>
          <p:cNvSpPr/>
          <p:nvPr/>
        </p:nvSpPr>
        <p:spPr>
          <a:xfrm>
            <a:off x="5833367" y="4675593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Node Classification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89" name="Google Shape;1489;p118"/>
          <p:cNvSpPr/>
          <p:nvPr/>
        </p:nvSpPr>
        <p:spPr>
          <a:xfrm>
            <a:off x="8293567" y="1791577"/>
            <a:ext cx="184800" cy="773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90" name="Google Shape;1490;p118"/>
          <p:cNvSpPr/>
          <p:nvPr/>
        </p:nvSpPr>
        <p:spPr>
          <a:xfrm>
            <a:off x="8301700" y="2701407"/>
            <a:ext cx="184800" cy="763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91" name="Google Shape;1491;p118"/>
          <p:cNvSpPr txBox="1"/>
          <p:nvPr/>
        </p:nvSpPr>
        <p:spPr>
          <a:xfrm>
            <a:off x="8692867" y="1868978"/>
            <a:ext cx="2443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Inter Medium"/>
                <a:ea typeface="Inter Medium"/>
                <a:cs typeface="Inter Medium"/>
                <a:sym typeface="Inter Medium"/>
              </a:rPr>
              <a:t>Graph Preparation</a:t>
            </a:r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92" name="Google Shape;1492;p118"/>
          <p:cNvSpPr txBox="1"/>
          <p:nvPr/>
        </p:nvSpPr>
        <p:spPr>
          <a:xfrm>
            <a:off x="8692867" y="2853941"/>
            <a:ext cx="244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Inter Medium"/>
                <a:ea typeface="Inter Medium"/>
                <a:cs typeface="Inter Medium"/>
                <a:sym typeface="Inter Medium"/>
              </a:rPr>
              <a:t>Build Model</a:t>
            </a:r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93" name="Google Shape;1493;p118"/>
          <p:cNvSpPr/>
          <p:nvPr/>
        </p:nvSpPr>
        <p:spPr>
          <a:xfrm>
            <a:off x="8301700" y="3592100"/>
            <a:ext cx="184800" cy="1272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94" name="Google Shape;1494;p118"/>
          <p:cNvSpPr txBox="1"/>
          <p:nvPr/>
        </p:nvSpPr>
        <p:spPr>
          <a:xfrm>
            <a:off x="8692867" y="3906234"/>
            <a:ext cx="2956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Inter Medium"/>
                <a:ea typeface="Inter Medium"/>
                <a:cs typeface="Inter Medium"/>
                <a:sym typeface="Inter Medium"/>
              </a:rPr>
              <a:t>Model Inference</a:t>
            </a:r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  <a:p>
            <a:r>
              <a:rPr lang="en" sz="2400">
                <a:latin typeface="Inter Medium"/>
                <a:ea typeface="Inter Medium"/>
                <a:cs typeface="Inter Medium"/>
                <a:sym typeface="Inter Medium"/>
              </a:rPr>
              <a:t>(GraphML Solutions)</a:t>
            </a:r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95" name="Google Shape;1495;p118"/>
          <p:cNvSpPr/>
          <p:nvPr/>
        </p:nvSpPr>
        <p:spPr>
          <a:xfrm>
            <a:off x="8321733" y="5020225"/>
            <a:ext cx="184800" cy="1085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96" name="Google Shape;1496;p118"/>
          <p:cNvSpPr txBox="1"/>
          <p:nvPr/>
        </p:nvSpPr>
        <p:spPr>
          <a:xfrm>
            <a:off x="8712333" y="5232360"/>
            <a:ext cx="2443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Inter Medium"/>
                <a:ea typeface="Inter Medium"/>
                <a:cs typeface="Inter Medium"/>
                <a:sym typeface="Inter Medium"/>
              </a:rPr>
              <a:t>Metadata Services</a:t>
            </a:r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97" name="Google Shape;1497;p118"/>
          <p:cNvSpPr/>
          <p:nvPr/>
        </p:nvSpPr>
        <p:spPr>
          <a:xfrm>
            <a:off x="3346133" y="3498867"/>
            <a:ext cx="2008000" cy="51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Graph Service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98" name="Google Shape;1498;p118"/>
          <p:cNvSpPr/>
          <p:nvPr/>
        </p:nvSpPr>
        <p:spPr>
          <a:xfrm>
            <a:off x="5816567" y="1413208"/>
            <a:ext cx="2280100" cy="218400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Notebook Service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499" name="Google Shape;1499;p118"/>
          <p:cNvSpPr txBox="1"/>
          <p:nvPr/>
        </p:nvSpPr>
        <p:spPr>
          <a:xfrm>
            <a:off x="8712333" y="1255608"/>
            <a:ext cx="244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Inter Medium"/>
                <a:ea typeface="Inter Medium"/>
                <a:cs typeface="Inter Medium"/>
                <a:sym typeface="Inter Medium"/>
              </a:rPr>
              <a:t>Notebook</a:t>
            </a:r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0" name="Google Shape;1500;p118"/>
          <p:cNvSpPr/>
          <p:nvPr/>
        </p:nvSpPr>
        <p:spPr>
          <a:xfrm>
            <a:off x="5833367" y="5020238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Explain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1" name="Google Shape;1501;p118"/>
          <p:cNvSpPr/>
          <p:nvPr/>
        </p:nvSpPr>
        <p:spPr>
          <a:xfrm>
            <a:off x="5833367" y="3877678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Grouping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2" name="Google Shape;1502;p118"/>
          <p:cNvSpPr/>
          <p:nvPr/>
        </p:nvSpPr>
        <p:spPr>
          <a:xfrm>
            <a:off x="5833367" y="4138589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Anomaly Detection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3" name="Google Shape;1503;p118"/>
          <p:cNvSpPr/>
          <p:nvPr/>
        </p:nvSpPr>
        <p:spPr>
          <a:xfrm>
            <a:off x="5833367" y="4399499"/>
            <a:ext cx="2280100" cy="206391"/>
          </a:xfrm>
          <a:prstGeom prst="flowChartProcess">
            <a:avLst/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Edge Prediction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4" name="Google Shape;1504;p118"/>
          <p:cNvSpPr txBox="1"/>
          <p:nvPr/>
        </p:nvSpPr>
        <p:spPr>
          <a:xfrm>
            <a:off x="1379700" y="4653426"/>
            <a:ext cx="2443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latin typeface="Inter Medium"/>
                <a:ea typeface="Inter Medium"/>
                <a:cs typeface="Inter Medium"/>
                <a:sym typeface="Inter Medium"/>
              </a:rPr>
              <a:t>Enterprise Knowledge Graph</a:t>
            </a:r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5" name="Google Shape;1505;p118"/>
          <p:cNvSpPr/>
          <p:nvPr/>
        </p:nvSpPr>
        <p:spPr>
          <a:xfrm>
            <a:off x="7951089" y="1464085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6" name="Google Shape;1506;p118"/>
          <p:cNvSpPr/>
          <p:nvPr/>
        </p:nvSpPr>
        <p:spPr>
          <a:xfrm>
            <a:off x="7951089" y="1846661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7" name="Google Shape;1507;p118"/>
          <p:cNvSpPr/>
          <p:nvPr/>
        </p:nvSpPr>
        <p:spPr>
          <a:xfrm>
            <a:off x="7951089" y="2113624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8" name="Google Shape;1508;p118"/>
          <p:cNvSpPr/>
          <p:nvPr/>
        </p:nvSpPr>
        <p:spPr>
          <a:xfrm>
            <a:off x="7951089" y="2391861"/>
            <a:ext cx="113600" cy="12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09" name="Google Shape;1509;p118"/>
          <p:cNvSpPr/>
          <p:nvPr/>
        </p:nvSpPr>
        <p:spPr>
          <a:xfrm>
            <a:off x="7951089" y="2761061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10" name="Google Shape;1510;p118"/>
          <p:cNvSpPr/>
          <p:nvPr/>
        </p:nvSpPr>
        <p:spPr>
          <a:xfrm>
            <a:off x="7951089" y="3009105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11" name="Google Shape;1511;p118"/>
          <p:cNvSpPr/>
          <p:nvPr/>
        </p:nvSpPr>
        <p:spPr>
          <a:xfrm>
            <a:off x="7941629" y="3294987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12" name="Google Shape;1512;p118"/>
          <p:cNvSpPr/>
          <p:nvPr/>
        </p:nvSpPr>
        <p:spPr>
          <a:xfrm>
            <a:off x="7951089" y="3637624"/>
            <a:ext cx="113600" cy="1220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13" name="Google Shape;1513;p118"/>
          <p:cNvSpPr/>
          <p:nvPr/>
        </p:nvSpPr>
        <p:spPr>
          <a:xfrm>
            <a:off x="8154289" y="4119061"/>
            <a:ext cx="113600" cy="12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14" name="Google Shape;1514;p118"/>
          <p:cNvSpPr/>
          <p:nvPr/>
        </p:nvSpPr>
        <p:spPr>
          <a:xfrm>
            <a:off x="7951089" y="3925957"/>
            <a:ext cx="113600" cy="1220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15" name="Google Shape;1515;p118"/>
          <p:cNvSpPr/>
          <p:nvPr/>
        </p:nvSpPr>
        <p:spPr>
          <a:xfrm>
            <a:off x="7951089" y="4185913"/>
            <a:ext cx="113600" cy="1220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16" name="Google Shape;1516;p118"/>
          <p:cNvSpPr/>
          <p:nvPr/>
        </p:nvSpPr>
        <p:spPr>
          <a:xfrm>
            <a:off x="7951089" y="4445869"/>
            <a:ext cx="113600" cy="1220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17" name="Google Shape;1517;p118"/>
          <p:cNvSpPr/>
          <p:nvPr/>
        </p:nvSpPr>
        <p:spPr>
          <a:xfrm>
            <a:off x="7948169" y="4717387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18" name="Google Shape;1518;p118"/>
          <p:cNvSpPr/>
          <p:nvPr/>
        </p:nvSpPr>
        <p:spPr>
          <a:xfrm>
            <a:off x="7951089" y="5061840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19" name="Google Shape;1519;p118"/>
          <p:cNvSpPr/>
          <p:nvPr/>
        </p:nvSpPr>
        <p:spPr>
          <a:xfrm>
            <a:off x="7951089" y="5331255"/>
            <a:ext cx="113600" cy="122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0" name="Google Shape;1520;p118"/>
          <p:cNvSpPr/>
          <p:nvPr/>
        </p:nvSpPr>
        <p:spPr>
          <a:xfrm>
            <a:off x="7950739" y="5593949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1" name="Google Shape;1521;p118"/>
          <p:cNvSpPr/>
          <p:nvPr/>
        </p:nvSpPr>
        <p:spPr>
          <a:xfrm>
            <a:off x="7955293" y="5872824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2" name="Google Shape;1522;p118"/>
          <p:cNvSpPr/>
          <p:nvPr/>
        </p:nvSpPr>
        <p:spPr>
          <a:xfrm>
            <a:off x="5120303" y="3684453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3" name="Google Shape;1523;p118"/>
          <p:cNvSpPr txBox="1"/>
          <p:nvPr/>
        </p:nvSpPr>
        <p:spPr>
          <a:xfrm>
            <a:off x="5354167" y="6076501"/>
            <a:ext cx="415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On Demand ML Services</a:t>
            </a:r>
            <a:endParaRPr sz="24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4" name="Google Shape;1524;p118"/>
          <p:cNvSpPr/>
          <p:nvPr/>
        </p:nvSpPr>
        <p:spPr>
          <a:xfrm>
            <a:off x="431800" y="3777600"/>
            <a:ext cx="1213200" cy="36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Inter Medium"/>
                <a:ea typeface="Inter Medium"/>
                <a:cs typeface="Inter Medium"/>
                <a:sym typeface="Inter Medium"/>
              </a:rPr>
              <a:t>Data</a:t>
            </a:r>
            <a:endParaRPr sz="1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5" name="Google Shape;1525;p118"/>
          <p:cNvSpPr/>
          <p:nvPr/>
        </p:nvSpPr>
        <p:spPr>
          <a:xfrm>
            <a:off x="1007533" y="1659467"/>
            <a:ext cx="990800" cy="61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6" name="Google Shape;1526;p118"/>
          <p:cNvSpPr/>
          <p:nvPr/>
        </p:nvSpPr>
        <p:spPr>
          <a:xfrm>
            <a:off x="2148400" y="1659467"/>
            <a:ext cx="990800" cy="61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7" name="Google Shape;1527;p118"/>
          <p:cNvSpPr/>
          <p:nvPr/>
        </p:nvSpPr>
        <p:spPr>
          <a:xfrm>
            <a:off x="3318867" y="1656633"/>
            <a:ext cx="990800" cy="61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8" name="Google Shape;1528;p118"/>
          <p:cNvSpPr/>
          <p:nvPr/>
        </p:nvSpPr>
        <p:spPr>
          <a:xfrm>
            <a:off x="2480733" y="2323867"/>
            <a:ext cx="338800" cy="685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29" name="Google Shape;1529;p118"/>
          <p:cNvSpPr/>
          <p:nvPr/>
        </p:nvSpPr>
        <p:spPr>
          <a:xfrm rot="-1799304">
            <a:off x="1716895" y="2314975"/>
            <a:ext cx="338519" cy="820771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30" name="Google Shape;1530;p118"/>
          <p:cNvSpPr/>
          <p:nvPr/>
        </p:nvSpPr>
        <p:spPr>
          <a:xfrm rot="2181341">
            <a:off x="3144456" y="2318709"/>
            <a:ext cx="338733" cy="781785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31" name="Google Shape;1531;p118"/>
          <p:cNvSpPr txBox="1"/>
          <p:nvPr/>
        </p:nvSpPr>
        <p:spPr>
          <a:xfrm>
            <a:off x="1921933" y="1177934"/>
            <a:ext cx="1769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Inter Medium"/>
                <a:ea typeface="Inter Medium"/>
                <a:cs typeface="Inter Medium"/>
                <a:sym typeface="Inter Medium"/>
              </a:rPr>
              <a:t>Applications</a:t>
            </a:r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32" name="Google Shape;1532;p118"/>
          <p:cNvSpPr/>
          <p:nvPr/>
        </p:nvSpPr>
        <p:spPr>
          <a:xfrm rot="-331985">
            <a:off x="483434" y="4194157"/>
            <a:ext cx="1194767" cy="39933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Inter Medium"/>
                <a:ea typeface="Inter Medium"/>
                <a:cs typeface="Inter Medium"/>
                <a:sym typeface="Inter Medium"/>
              </a:rPr>
              <a:t>Data</a:t>
            </a:r>
            <a:endParaRPr sz="1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33" name="Google Shape;1533;p118"/>
          <p:cNvSpPr/>
          <p:nvPr/>
        </p:nvSpPr>
        <p:spPr>
          <a:xfrm rot="474654">
            <a:off x="453392" y="3339053"/>
            <a:ext cx="1182857" cy="3680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latin typeface="Inter Medium"/>
                <a:ea typeface="Inter Medium"/>
                <a:cs typeface="Inter Medium"/>
                <a:sym typeface="Inter Medium"/>
              </a:rPr>
              <a:t>Data</a:t>
            </a:r>
            <a:endParaRPr sz="1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34" name="Google Shape;1534;p118"/>
          <p:cNvSpPr/>
          <p:nvPr/>
        </p:nvSpPr>
        <p:spPr>
          <a:xfrm>
            <a:off x="1786152" y="3277684"/>
            <a:ext cx="1546800" cy="1411200"/>
          </a:xfrm>
          <a:prstGeom prst="can">
            <a:avLst>
              <a:gd name="adj" fmla="val 25000"/>
            </a:avLst>
          </a:prstGeom>
          <a:solidFill>
            <a:srgbClr val="D4E6B5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38761D"/>
                </a:solidFill>
                <a:latin typeface="Inter Medium"/>
                <a:ea typeface="Inter Medium"/>
                <a:cs typeface="Inter Medium"/>
                <a:sym typeface="Inter Medium"/>
              </a:rPr>
              <a:t>ArangoDB</a:t>
            </a:r>
            <a:endParaRPr sz="1600">
              <a:solidFill>
                <a:srgbClr val="38761D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35" name="Google Shape;1535;p118"/>
          <p:cNvSpPr/>
          <p:nvPr/>
        </p:nvSpPr>
        <p:spPr>
          <a:xfrm>
            <a:off x="3329200" y="4004233"/>
            <a:ext cx="2008000" cy="505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5E5E5E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DDE072"/>
                </a:solidFill>
                <a:latin typeface="Inter Medium"/>
                <a:ea typeface="Inter Medium"/>
                <a:cs typeface="Inter Medium"/>
                <a:sym typeface="Inter Medium"/>
              </a:rPr>
              <a:t>Update Service</a:t>
            </a:r>
            <a:endParaRPr sz="1600">
              <a:solidFill>
                <a:srgbClr val="DDE07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36" name="Google Shape;1536;p118"/>
          <p:cNvSpPr/>
          <p:nvPr/>
        </p:nvSpPr>
        <p:spPr>
          <a:xfrm>
            <a:off x="5145703" y="4200920"/>
            <a:ext cx="113600" cy="122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37" name="Google Shape;1537;p118"/>
          <p:cNvSpPr txBox="1"/>
          <p:nvPr/>
        </p:nvSpPr>
        <p:spPr>
          <a:xfrm>
            <a:off x="657867" y="510001"/>
            <a:ext cx="940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733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ArangoGraphML Today</a:t>
            </a:r>
            <a:endParaRPr sz="3733">
              <a:solidFill>
                <a:srgbClr val="55703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119"/>
          <p:cNvPicPr preferRelativeResize="0"/>
          <p:nvPr/>
        </p:nvPicPr>
        <p:blipFill rotWithShape="1">
          <a:blip r:embed="rId3">
            <a:alphaModFix/>
          </a:blip>
          <a:srcRect t="26680"/>
          <a:stretch/>
        </p:blipFill>
        <p:spPr>
          <a:xfrm>
            <a:off x="379167" y="2301101"/>
            <a:ext cx="10789187" cy="3528983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19"/>
          <p:cNvSpPr txBox="1"/>
          <p:nvPr/>
        </p:nvSpPr>
        <p:spPr>
          <a:xfrm>
            <a:off x="512717" y="1293051"/>
            <a:ext cx="103276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t" anchorCtr="0">
            <a:noAutofit/>
          </a:bodyPr>
          <a:lstStyle/>
          <a:p>
            <a:r>
              <a:rPr lang="en" sz="1600">
                <a:latin typeface="Inter"/>
                <a:ea typeface="Inter"/>
                <a:cs typeface="Inter"/>
                <a:sym typeface="Inter"/>
              </a:rPr>
              <a:t>Creating features out of your raw data is an essential part of building Machine Learning model .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endParaRPr sz="1600">
              <a:latin typeface="Inter"/>
              <a:ea typeface="Inter"/>
              <a:cs typeface="Inter"/>
              <a:sym typeface="Inter"/>
            </a:endParaRPr>
          </a:p>
          <a:p>
            <a:r>
              <a:rPr lang="en" sz="1600">
                <a:latin typeface="Inter"/>
                <a:ea typeface="Inter"/>
                <a:cs typeface="Inter"/>
                <a:sym typeface="Inter"/>
              </a:rPr>
              <a:t>You can make your graph machine learning-ready in just a few lines, via a </a:t>
            </a:r>
            <a:r>
              <a:rPr lang="en" sz="1600" b="1">
                <a:latin typeface="Inter"/>
                <a:ea typeface="Inter"/>
                <a:cs typeface="Inter"/>
                <a:sym typeface="Inter"/>
              </a:rPr>
              <a:t>specification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: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4" name="Google Shape;1544;p119"/>
          <p:cNvSpPr/>
          <p:nvPr/>
        </p:nvSpPr>
        <p:spPr>
          <a:xfrm>
            <a:off x="6967033" y="2755400"/>
            <a:ext cx="2672784" cy="2236752"/>
          </a:xfrm>
          <a:prstGeom prst="flowChartDocument">
            <a:avLst/>
          </a:prstGeom>
          <a:solidFill>
            <a:srgbClr val="38761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Featurization</a:t>
            </a:r>
            <a:endParaRPr sz="2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/>
            <a:r>
              <a:rPr lang="en" sz="2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Notebook</a:t>
            </a:r>
            <a:endParaRPr sz="2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5" name="Google Shape;1545;p119"/>
          <p:cNvSpPr txBox="1"/>
          <p:nvPr/>
        </p:nvSpPr>
        <p:spPr>
          <a:xfrm>
            <a:off x="657867" y="510001"/>
            <a:ext cx="940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733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Featurization</a:t>
            </a:r>
            <a:endParaRPr sz="3733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120"/>
          <p:cNvPicPr preferRelativeResize="0"/>
          <p:nvPr/>
        </p:nvPicPr>
        <p:blipFill rotWithShape="1">
          <a:blip r:embed="rId3">
            <a:alphaModFix/>
          </a:blip>
          <a:srcRect t="23873" r="34759"/>
          <a:stretch/>
        </p:blipFill>
        <p:spPr>
          <a:xfrm>
            <a:off x="309767" y="1946867"/>
            <a:ext cx="3911956" cy="4117635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120"/>
          <p:cNvSpPr txBox="1"/>
          <p:nvPr/>
        </p:nvSpPr>
        <p:spPr>
          <a:xfrm>
            <a:off x="513567" y="1249267"/>
            <a:ext cx="105012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t" anchorCtr="0">
            <a:noAutofit/>
          </a:bodyPr>
          <a:lstStyle/>
          <a:p>
            <a:r>
              <a:rPr lang="en" sz="1600">
                <a:latin typeface="Inter"/>
                <a:ea typeface="Inter"/>
                <a:cs typeface="Inter"/>
                <a:sym typeface="Inter"/>
              </a:rPr>
              <a:t>Now that your data is ready for machine learning, it’s time to train the model so that it understands the data and can make predictions.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2" name="Google Shape;1552;p120"/>
          <p:cNvSpPr/>
          <p:nvPr/>
        </p:nvSpPr>
        <p:spPr>
          <a:xfrm>
            <a:off x="7064383" y="2393017"/>
            <a:ext cx="2998296" cy="2071944"/>
          </a:xfrm>
          <a:prstGeom prst="flowChartDocument">
            <a:avLst/>
          </a:prstGeom>
          <a:solidFill>
            <a:srgbClr val="38761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Training</a:t>
            </a:r>
            <a:endParaRPr sz="2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/>
            <a:r>
              <a:rPr lang="en" sz="2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Notebook</a:t>
            </a:r>
            <a:endParaRPr sz="2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3" name="Google Shape;1553;p120"/>
          <p:cNvSpPr txBox="1"/>
          <p:nvPr/>
        </p:nvSpPr>
        <p:spPr>
          <a:xfrm>
            <a:off x="657867" y="510001"/>
            <a:ext cx="940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733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Training</a:t>
            </a:r>
            <a:endParaRPr sz="3733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Google Shape;1558;p121"/>
          <p:cNvPicPr preferRelativeResize="0"/>
          <p:nvPr/>
        </p:nvPicPr>
        <p:blipFill rotWithShape="1">
          <a:blip r:embed="rId3">
            <a:alphaModFix/>
          </a:blip>
          <a:srcRect t="31842"/>
          <a:stretch/>
        </p:blipFill>
        <p:spPr>
          <a:xfrm>
            <a:off x="204433" y="2375968"/>
            <a:ext cx="10973267" cy="177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121"/>
          <p:cNvSpPr txBox="1"/>
          <p:nvPr/>
        </p:nvSpPr>
        <p:spPr>
          <a:xfrm>
            <a:off x="523884" y="1300433"/>
            <a:ext cx="9390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t" anchorCtr="0">
            <a:noAutofit/>
          </a:bodyPr>
          <a:lstStyle/>
          <a:p>
            <a:r>
              <a:rPr lang="en" sz="1600">
                <a:latin typeface="Inter"/>
                <a:ea typeface="Inter"/>
                <a:cs typeface="Inter"/>
                <a:sym typeface="Inter"/>
              </a:rPr>
              <a:t>Now you have a trained model, you can use this for predictions for new and unseen values.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endParaRPr sz="1600">
              <a:latin typeface="Inter"/>
              <a:ea typeface="Inter"/>
              <a:cs typeface="Inter"/>
              <a:sym typeface="Inter"/>
            </a:endParaRPr>
          </a:p>
          <a:p>
            <a:r>
              <a:rPr lang="en" sz="1600">
                <a:latin typeface="Inter"/>
                <a:ea typeface="Inter"/>
                <a:cs typeface="Inter"/>
                <a:sym typeface="Inter"/>
              </a:rPr>
              <a:t>Predict new results using a single command.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0" name="Google Shape;1560;p121"/>
          <p:cNvSpPr/>
          <p:nvPr/>
        </p:nvSpPr>
        <p:spPr>
          <a:xfrm>
            <a:off x="7198017" y="2344217"/>
            <a:ext cx="2593440" cy="1837872"/>
          </a:xfrm>
          <a:prstGeom prst="flowChartDocument">
            <a:avLst/>
          </a:prstGeom>
          <a:solidFill>
            <a:srgbClr val="38761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2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Prediction</a:t>
            </a:r>
            <a:endParaRPr sz="2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/>
            <a:r>
              <a:rPr lang="en" sz="2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Notebook</a:t>
            </a:r>
            <a:endParaRPr sz="2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1" name="Google Shape;1561;p121"/>
          <p:cNvSpPr txBox="1"/>
          <p:nvPr/>
        </p:nvSpPr>
        <p:spPr>
          <a:xfrm>
            <a:off x="657867" y="510001"/>
            <a:ext cx="940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733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Prediction</a:t>
            </a:r>
            <a:endParaRPr sz="3733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22"/>
          <p:cNvSpPr txBox="1"/>
          <p:nvPr/>
        </p:nvSpPr>
        <p:spPr>
          <a:xfrm>
            <a:off x="702433" y="761634"/>
            <a:ext cx="11138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Lab: ArangoGraphML Node Classification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67" name="Google Shape;156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434" y="1611551"/>
            <a:ext cx="5435135" cy="280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122"/>
          <p:cNvPicPr preferRelativeResize="0"/>
          <p:nvPr/>
        </p:nvPicPr>
        <p:blipFill rotWithShape="1">
          <a:blip r:embed="rId4">
            <a:alphaModFix/>
          </a:blip>
          <a:srcRect t="35035" b="33863"/>
          <a:stretch/>
        </p:blipFill>
        <p:spPr>
          <a:xfrm>
            <a:off x="4390452" y="4648200"/>
            <a:ext cx="3411097" cy="526867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122"/>
          <p:cNvSpPr txBox="1"/>
          <p:nvPr/>
        </p:nvSpPr>
        <p:spPr>
          <a:xfrm>
            <a:off x="3378400" y="5340933"/>
            <a:ext cx="543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b="1">
                <a:solidFill>
                  <a:srgbClr val="1155CC"/>
                </a:solidFill>
                <a:latin typeface="Inter"/>
                <a:ea typeface="Inter"/>
                <a:cs typeface="Inter"/>
                <a:sym typeface="Inter"/>
              </a:rPr>
              <a:t>cloud.arangodb.com </a:t>
            </a:r>
            <a:endParaRPr sz="2400" b="1">
              <a:solidFill>
                <a:srgbClr val="1155C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23"/>
          <p:cNvSpPr txBox="1"/>
          <p:nvPr/>
        </p:nvSpPr>
        <p:spPr>
          <a:xfrm>
            <a:off x="702433" y="761634"/>
            <a:ext cx="11138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Lab: ArangoGraphML Node Classification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5" name="Google Shape;1575;p123"/>
          <p:cNvSpPr txBox="1"/>
          <p:nvPr/>
        </p:nvSpPr>
        <p:spPr>
          <a:xfrm>
            <a:off x="2080200" y="1377233"/>
            <a:ext cx="8031600" cy="3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latin typeface="Inter"/>
                <a:ea typeface="Inter"/>
                <a:cs typeface="Inter"/>
                <a:sym typeface="Inter"/>
              </a:rPr>
              <a:t>Steps</a:t>
            </a:r>
            <a:endParaRPr sz="2400" b="1">
              <a:latin typeface="Inter"/>
              <a:ea typeface="Inter"/>
              <a:cs typeface="Inter"/>
              <a:sym typeface="Inter"/>
            </a:endParaRPr>
          </a:p>
          <a:p>
            <a:pPr algn="ctr"/>
            <a:endParaRPr sz="2400" b="1"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buSzPts val="1400"/>
              <a:buFont typeface="Inter"/>
              <a:buAutoNum type="arabicPeriod"/>
            </a:pPr>
            <a:r>
              <a:rPr lang="en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Register your name on this Google Sheet</a:t>
            </a:r>
            <a:br>
              <a:rPr lang="en" sz="2400">
                <a:latin typeface="Inter"/>
                <a:ea typeface="Inter"/>
                <a:cs typeface="Inter"/>
                <a:sym typeface="Inter"/>
              </a:rPr>
            </a:b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buSzPts val="1400"/>
              <a:buFont typeface="Inter"/>
              <a:buAutoNum type="arabicPeriod"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Go to </a:t>
            </a:r>
            <a:r>
              <a:rPr lang="en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cloud.arangodb.com</a:t>
            </a:r>
            <a:br>
              <a:rPr lang="en" sz="2400">
                <a:latin typeface="Inter"/>
                <a:ea typeface="Inter"/>
                <a:cs typeface="Inter"/>
                <a:sym typeface="Inter"/>
              </a:rPr>
            </a:b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buSzPts val="1400"/>
              <a:buFont typeface="Inter"/>
              <a:buAutoNum type="arabicPeriod"/>
            </a:pPr>
            <a:r>
              <a:rPr lang="en" sz="2400" b="1">
                <a:latin typeface="Inter"/>
                <a:ea typeface="Inter"/>
                <a:cs typeface="Inter"/>
                <a:sym typeface="Inter"/>
              </a:rPr>
              <a:t>Login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 (top-right)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1219170" indent="-423323">
              <a:buSzPts val="1400"/>
              <a:buFont typeface="Inter"/>
              <a:buChar char="-"/>
            </a:pPr>
            <a:r>
              <a:rPr lang="en" sz="2400" b="1">
                <a:latin typeface="Inter"/>
                <a:ea typeface="Inter"/>
                <a:cs typeface="Inter"/>
                <a:sym typeface="Inter"/>
              </a:rPr>
              <a:t>Username: </a:t>
            </a:r>
            <a:r>
              <a:rPr lang="en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asif.kazi+attendees@arangodb.com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 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1219170" indent="-423323">
              <a:buSzPts val="1400"/>
              <a:buFont typeface="Inter"/>
              <a:buChar char="-"/>
            </a:pPr>
            <a:r>
              <a:rPr lang="en" sz="2400" b="1">
                <a:latin typeface="Inter"/>
                <a:ea typeface="Inter"/>
                <a:cs typeface="Inter"/>
                <a:sym typeface="Inter"/>
              </a:rPr>
              <a:t>Password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: W1nt3rR@1n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97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GraphSage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5" name="Google Shape;1225;p97"/>
          <p:cNvSpPr txBox="1">
            <a:spLocks noGrp="1"/>
          </p:cNvSpPr>
          <p:nvPr>
            <p:ph type="body" idx="1"/>
          </p:nvPr>
        </p:nvSpPr>
        <p:spPr>
          <a:xfrm>
            <a:off x="506700" y="1577800"/>
            <a:ext cx="4357600" cy="3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Two problems with early GNNs: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Only fixed graph size/structure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19170" lvl="1" indent="-42332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Unknown graphs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19170" lvl="1" indent="-42332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Changing structure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Require entire graph during training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19170" lvl="1" indent="-42332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Scalability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19170" lvl="1" indent="-423323">
              <a:spcBef>
                <a:spcPts val="0"/>
              </a:spcBef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≠ mini-batches in NN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26" name="Google Shape;122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500" y="2169334"/>
            <a:ext cx="6558899" cy="230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567" y="827534"/>
            <a:ext cx="6016765" cy="99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97"/>
          <p:cNvSpPr txBox="1">
            <a:spLocks noGrp="1"/>
          </p:cNvSpPr>
          <p:nvPr>
            <p:ph type="body" idx="2"/>
          </p:nvPr>
        </p:nvSpPr>
        <p:spPr>
          <a:xfrm>
            <a:off x="0" y="5541867"/>
            <a:ext cx="6200400" cy="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467" u="sng">
                <a:solidFill>
                  <a:schemeClr val="hlink"/>
                </a:solidFill>
                <a:hlinkClick r:id="rId5"/>
              </a:rPr>
              <a:t>http://snap.stanford.edu/graphsage/</a:t>
            </a:r>
            <a:endParaRPr/>
          </a:p>
          <a:p>
            <a:pPr marL="0" indent="0">
              <a:spcBef>
                <a:spcPts val="0"/>
              </a:spcBef>
              <a:buNone/>
            </a:pPr>
            <a:r>
              <a:rPr lang="en" sz="1467" u="sng">
                <a:solidFill>
                  <a:schemeClr val="hlink"/>
                </a:solidFill>
                <a:hlinkClick r:id="rId6"/>
              </a:rPr>
              <a:t>https://cs.stanford.edu/people/jure/pubs/graphsage-nips17.pdf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00" y="203201"/>
            <a:ext cx="11776184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25"/>
          <p:cNvSpPr txBox="1"/>
          <p:nvPr/>
        </p:nvSpPr>
        <p:spPr>
          <a:xfrm>
            <a:off x="702433" y="761634"/>
            <a:ext cx="11138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Lab: ArangoGraphML Node Classification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6" name="Google Shape;1586;p125"/>
          <p:cNvSpPr txBox="1"/>
          <p:nvPr/>
        </p:nvSpPr>
        <p:spPr>
          <a:xfrm>
            <a:off x="2080200" y="1445400"/>
            <a:ext cx="80316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latin typeface="Inter"/>
                <a:ea typeface="Inter"/>
                <a:cs typeface="Inter"/>
                <a:sym typeface="Inter"/>
              </a:rPr>
              <a:t>Steps (continued)</a:t>
            </a:r>
            <a:endParaRPr sz="2400" b="1">
              <a:latin typeface="Inter"/>
              <a:ea typeface="Inter"/>
              <a:cs typeface="Inter"/>
              <a:sym typeface="Inter"/>
            </a:endParaRPr>
          </a:p>
          <a:p>
            <a:pPr algn="ctr"/>
            <a:endParaRPr sz="2400" b="1"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buSzPts val="1400"/>
              <a:buFont typeface="Inter"/>
              <a:buAutoNum type="arabicPeriod"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Under the </a:t>
            </a:r>
            <a:r>
              <a:rPr lang="en" sz="2400" b="1">
                <a:latin typeface="Inter"/>
                <a:ea typeface="Inter"/>
                <a:cs typeface="Inter"/>
                <a:sym typeface="Inter"/>
              </a:rPr>
              <a:t>Dashboard 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panel (Top-Left), click on </a:t>
            </a:r>
            <a:r>
              <a:rPr lang="en" sz="2400" b="1">
                <a:latin typeface="Inter"/>
                <a:ea typeface="Inter"/>
                <a:cs typeface="Inter"/>
                <a:sym typeface="Inter"/>
              </a:rPr>
              <a:t>Projects</a:t>
            </a:r>
            <a:br>
              <a:rPr lang="en" sz="2400">
                <a:latin typeface="Inter"/>
                <a:ea typeface="Inter"/>
                <a:cs typeface="Inter"/>
                <a:sym typeface="Inter"/>
              </a:rPr>
            </a:b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buSzPts val="1400"/>
              <a:buFont typeface="Inter"/>
              <a:buAutoNum type="arabicPeriod"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Click on your designated Project, e.g </a:t>
            </a:r>
            <a:r>
              <a:rPr lang="en" sz="2400" b="1">
                <a:latin typeface="Inter"/>
                <a:ea typeface="Inter"/>
                <a:cs typeface="Inter"/>
                <a:sym typeface="Inter"/>
              </a:rPr>
              <a:t>ODSC Labs (01 - 10)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667" y="203201"/>
            <a:ext cx="9331125" cy="6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27"/>
          <p:cNvSpPr txBox="1"/>
          <p:nvPr/>
        </p:nvSpPr>
        <p:spPr>
          <a:xfrm>
            <a:off x="702433" y="761634"/>
            <a:ext cx="111384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Lab: ArangoGraphML Node Classification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7" name="Google Shape;1597;p127"/>
          <p:cNvSpPr txBox="1"/>
          <p:nvPr/>
        </p:nvSpPr>
        <p:spPr>
          <a:xfrm>
            <a:off x="2080200" y="1445400"/>
            <a:ext cx="8031600" cy="3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>
                <a:latin typeface="Inter"/>
                <a:ea typeface="Inter"/>
                <a:cs typeface="Inter"/>
                <a:sym typeface="Inter"/>
              </a:rPr>
              <a:t>Steps (continued)</a:t>
            </a:r>
            <a:endParaRPr sz="2400" b="1">
              <a:latin typeface="Inter"/>
              <a:ea typeface="Inter"/>
              <a:cs typeface="Inter"/>
              <a:sym typeface="Inter"/>
            </a:endParaRPr>
          </a:p>
          <a:p>
            <a:pPr algn="ctr"/>
            <a:endParaRPr sz="2400" b="1"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buClr>
                <a:schemeClr val="dk1"/>
              </a:buClr>
              <a:buSzPts val="1400"/>
              <a:buFont typeface="Inter"/>
              <a:buAutoNum type="arabicPeriod"/>
            </a:pPr>
            <a:r>
              <a:rPr lang="en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Click on your designated Deployment, e.g </a:t>
            </a:r>
            <a:r>
              <a:rPr lang="en"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ODSC-001</a:t>
            </a:r>
            <a:br>
              <a:rPr lang="en" sz="2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 sz="24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buClr>
                <a:schemeClr val="dk1"/>
              </a:buClr>
              <a:buSzPts val="1400"/>
              <a:buFont typeface="Inter"/>
              <a:buAutoNum type="arabicPeriod"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Under the </a:t>
            </a:r>
            <a:r>
              <a:rPr lang="en" sz="2400" b="1">
                <a:latin typeface="Inter"/>
                <a:ea typeface="Inter"/>
                <a:cs typeface="Inter"/>
                <a:sym typeface="Inter"/>
              </a:rPr>
              <a:t>Data Science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 panel (Middle-left), click on </a:t>
            </a:r>
            <a:r>
              <a:rPr lang="en" sz="2400" b="1">
                <a:latin typeface="Inter"/>
                <a:ea typeface="Inter"/>
                <a:cs typeface="Inter"/>
                <a:sym typeface="Inter"/>
              </a:rPr>
              <a:t>Data Science</a:t>
            </a:r>
            <a:endParaRPr sz="2400" b="1">
              <a:latin typeface="Inter"/>
              <a:ea typeface="Inter"/>
              <a:cs typeface="Inter"/>
              <a:sym typeface="Inter"/>
            </a:endParaRPr>
          </a:p>
          <a:p>
            <a:pPr marL="609585"/>
            <a:endParaRPr sz="2400" b="1"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buClr>
                <a:schemeClr val="dk1"/>
              </a:buClr>
              <a:buSzPts val="1400"/>
              <a:buFont typeface="Inter"/>
              <a:buAutoNum type="arabicPeriod"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Under the </a:t>
            </a:r>
            <a:r>
              <a:rPr lang="en" sz="2400" b="1">
                <a:latin typeface="Inter"/>
                <a:ea typeface="Inter"/>
                <a:cs typeface="Inter"/>
                <a:sym typeface="Inter"/>
              </a:rPr>
              <a:t>Notebooks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 section, click </a:t>
            </a:r>
            <a:r>
              <a:rPr lang="en" sz="2400" b="1">
                <a:latin typeface="Inter"/>
                <a:ea typeface="Inter"/>
                <a:cs typeface="Inter"/>
                <a:sym typeface="Inter"/>
              </a:rPr>
              <a:t>Open Notebook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 your designated </a:t>
            </a:r>
            <a:r>
              <a:rPr lang="en" sz="2400" b="1">
                <a:latin typeface="Inter"/>
                <a:ea typeface="Inter"/>
                <a:cs typeface="Inter"/>
                <a:sym typeface="Inter"/>
              </a:rPr>
              <a:t>Notebook Instance</a:t>
            </a:r>
            <a:endParaRPr sz="2400"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28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Next Steps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03" name="Google Shape;160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401" y="1456667"/>
            <a:ext cx="1553719" cy="195559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04" name="Google Shape;160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297" y="1456659"/>
            <a:ext cx="1620736" cy="195559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05" name="Google Shape;1605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0500" y="1463741"/>
            <a:ext cx="1470968" cy="194146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06" name="Google Shape;1606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800" y="1456667"/>
            <a:ext cx="1399435" cy="186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07" name="Google Shape;1607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6200" y="1439932"/>
            <a:ext cx="1620733" cy="198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128"/>
          <p:cNvSpPr txBox="1">
            <a:spLocks noGrp="1"/>
          </p:cNvSpPr>
          <p:nvPr>
            <p:ph type="body" idx="1"/>
          </p:nvPr>
        </p:nvSpPr>
        <p:spPr>
          <a:xfrm>
            <a:off x="609600" y="3606633"/>
            <a:ext cx="10972800" cy="2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Where to go next?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●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8"/>
              </a:rPr>
              <a:t>Stanford CS224W: Machine Learning with Graphs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●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9"/>
              </a:rPr>
              <a:t>Thomas Kipf Blog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●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10"/>
              </a:rPr>
              <a:t>Graph Representation Learning Repository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●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11"/>
              </a:rPr>
              <a:t>Graph Representation Learning Book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●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12"/>
              </a:rPr>
              <a:t>https://towardsdatascience.com/graph-deep-learning/home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●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13"/>
              </a:rPr>
              <a:t>https://www.graphneuralnets.com/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29"/>
          <p:cNvSpPr txBox="1"/>
          <p:nvPr/>
        </p:nvSpPr>
        <p:spPr>
          <a:xfrm>
            <a:off x="1199100" y="2936401"/>
            <a:ext cx="3822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4800">
                <a:solidFill>
                  <a:srgbClr val="F7F5EE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Thank you!</a:t>
            </a:r>
            <a:endParaRPr sz="4800">
              <a:solidFill>
                <a:srgbClr val="F7F5EE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614" name="Google Shape;1614;p129"/>
          <p:cNvSpPr txBox="1"/>
          <p:nvPr/>
        </p:nvSpPr>
        <p:spPr>
          <a:xfrm>
            <a:off x="903100" y="3921600"/>
            <a:ext cx="441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467" b="1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arangodb.com/managed-ml-graph </a:t>
            </a:r>
            <a:r>
              <a:rPr lang="en" sz="2400" b="1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400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30"/>
          <p:cNvSpPr/>
          <p:nvPr/>
        </p:nvSpPr>
        <p:spPr>
          <a:xfrm>
            <a:off x="7253628" y="3721534"/>
            <a:ext cx="1948763" cy="635036"/>
          </a:xfrm>
          <a:prstGeom prst="roundRect">
            <a:avLst>
              <a:gd name="adj" fmla="val 22131"/>
            </a:avLst>
          </a:prstGeom>
          <a:solidFill>
            <a:srgbClr val="F2F2F2"/>
          </a:solidFill>
          <a:ln w="127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30"/>
          <p:cNvSpPr txBox="1"/>
          <p:nvPr/>
        </p:nvSpPr>
        <p:spPr>
          <a:xfrm>
            <a:off x="6056218" y="3253533"/>
            <a:ext cx="5399452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" sz="1333">
                <a:solidFill>
                  <a:srgbClr val="A0B14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[TEXT]</a:t>
            </a:r>
            <a:endParaRPr sz="2400"/>
          </a:p>
        </p:txBody>
      </p:sp>
      <p:sp>
        <p:nvSpPr>
          <p:cNvPr id="1621" name="Google Shape;1621;p130"/>
          <p:cNvSpPr txBox="1"/>
          <p:nvPr/>
        </p:nvSpPr>
        <p:spPr>
          <a:xfrm>
            <a:off x="6112404" y="1946380"/>
            <a:ext cx="4817200" cy="43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000"/>
            </a:pPr>
            <a:r>
              <a:rPr lang="en" sz="1333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[TEXT]</a:t>
            </a:r>
            <a:endParaRPr sz="2400"/>
          </a:p>
        </p:txBody>
      </p:sp>
      <p:sp>
        <p:nvSpPr>
          <p:cNvPr id="1622" name="Google Shape;1622;p130"/>
          <p:cNvSpPr txBox="1"/>
          <p:nvPr/>
        </p:nvSpPr>
        <p:spPr>
          <a:xfrm>
            <a:off x="7261608" y="3874903"/>
            <a:ext cx="1932803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1333">
                <a:solidFill>
                  <a:srgbClr val="55703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?</a:t>
            </a:r>
            <a:endParaRPr sz="2400"/>
          </a:p>
        </p:txBody>
      </p:sp>
      <p:sp>
        <p:nvSpPr>
          <p:cNvPr id="1623" name="Google Shape;1623;p130"/>
          <p:cNvSpPr txBox="1"/>
          <p:nvPr/>
        </p:nvSpPr>
        <p:spPr>
          <a:xfrm>
            <a:off x="7614045" y="4440370"/>
            <a:ext cx="1298779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" sz="1333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Resilience</a:t>
            </a:r>
            <a:endParaRPr sz="2400"/>
          </a:p>
        </p:txBody>
      </p:sp>
      <p:sp>
        <p:nvSpPr>
          <p:cNvPr id="1624" name="Google Shape;1624;p130"/>
          <p:cNvSpPr/>
          <p:nvPr/>
        </p:nvSpPr>
        <p:spPr>
          <a:xfrm>
            <a:off x="9292607" y="3721534"/>
            <a:ext cx="1948763" cy="635036"/>
          </a:xfrm>
          <a:prstGeom prst="roundRect">
            <a:avLst>
              <a:gd name="adj" fmla="val 22131"/>
            </a:avLst>
          </a:prstGeom>
          <a:solidFill>
            <a:srgbClr val="F2F2F2"/>
          </a:solidFill>
          <a:ln w="127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30"/>
          <p:cNvSpPr/>
          <p:nvPr/>
        </p:nvSpPr>
        <p:spPr>
          <a:xfrm>
            <a:off x="7253628" y="4458573"/>
            <a:ext cx="1948763" cy="635036"/>
          </a:xfrm>
          <a:prstGeom prst="roundRect">
            <a:avLst>
              <a:gd name="adj" fmla="val 22131"/>
            </a:avLst>
          </a:prstGeom>
          <a:solidFill>
            <a:srgbClr val="F2F2F2"/>
          </a:solidFill>
          <a:ln w="127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30"/>
          <p:cNvSpPr/>
          <p:nvPr/>
        </p:nvSpPr>
        <p:spPr>
          <a:xfrm>
            <a:off x="9292607" y="4458573"/>
            <a:ext cx="1948763" cy="635036"/>
          </a:xfrm>
          <a:prstGeom prst="roundRect">
            <a:avLst>
              <a:gd name="adj" fmla="val 22131"/>
            </a:avLst>
          </a:prstGeom>
          <a:solidFill>
            <a:srgbClr val="F2F2F2"/>
          </a:solidFill>
          <a:ln w="127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130"/>
          <p:cNvSpPr/>
          <p:nvPr/>
        </p:nvSpPr>
        <p:spPr>
          <a:xfrm>
            <a:off x="6189028" y="3721534"/>
            <a:ext cx="974381" cy="1367085"/>
          </a:xfrm>
          <a:prstGeom prst="roundRect">
            <a:avLst>
              <a:gd name="adj" fmla="val 12369"/>
            </a:avLst>
          </a:prstGeom>
          <a:solidFill>
            <a:srgbClr val="557037"/>
          </a:solidFill>
          <a:ln w="127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30"/>
          <p:cNvSpPr txBox="1"/>
          <p:nvPr/>
        </p:nvSpPr>
        <p:spPr>
          <a:xfrm>
            <a:off x="7292964" y="4611943"/>
            <a:ext cx="1870091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1333">
                <a:solidFill>
                  <a:srgbClr val="55703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?</a:t>
            </a:r>
            <a:endParaRPr sz="2400"/>
          </a:p>
        </p:txBody>
      </p:sp>
      <p:sp>
        <p:nvSpPr>
          <p:cNvPr id="1629" name="Google Shape;1629;p130"/>
          <p:cNvSpPr txBox="1"/>
          <p:nvPr/>
        </p:nvSpPr>
        <p:spPr>
          <a:xfrm>
            <a:off x="9574463" y="3874903"/>
            <a:ext cx="1298779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1333">
                <a:solidFill>
                  <a:srgbClr val="55703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?</a:t>
            </a:r>
            <a:endParaRPr sz="2400"/>
          </a:p>
        </p:txBody>
      </p:sp>
      <p:sp>
        <p:nvSpPr>
          <p:cNvPr id="1630" name="Google Shape;1630;p130"/>
          <p:cNvSpPr txBox="1"/>
          <p:nvPr/>
        </p:nvSpPr>
        <p:spPr>
          <a:xfrm>
            <a:off x="6339360" y="4044189"/>
            <a:ext cx="726000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1333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?</a:t>
            </a:r>
            <a:endParaRPr sz="2400"/>
          </a:p>
        </p:txBody>
      </p:sp>
      <p:sp>
        <p:nvSpPr>
          <p:cNvPr id="1631" name="Google Shape;1631;p130"/>
          <p:cNvSpPr txBox="1"/>
          <p:nvPr/>
        </p:nvSpPr>
        <p:spPr>
          <a:xfrm>
            <a:off x="9331943" y="4611943"/>
            <a:ext cx="1870091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1333">
                <a:solidFill>
                  <a:srgbClr val="55703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?</a:t>
            </a:r>
            <a:endParaRPr sz="2400"/>
          </a:p>
        </p:txBody>
      </p:sp>
      <p:sp>
        <p:nvSpPr>
          <p:cNvPr id="1632" name="Google Shape;1632;p130"/>
          <p:cNvSpPr txBox="1"/>
          <p:nvPr/>
        </p:nvSpPr>
        <p:spPr>
          <a:xfrm>
            <a:off x="10651691" y="6382544"/>
            <a:ext cx="685799" cy="18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33" rIns="0" bIns="0" anchor="t" anchorCtr="0">
            <a:spAutoFit/>
          </a:bodyPr>
          <a:lstStyle/>
          <a:p>
            <a:pPr marL="9526" algn="r">
              <a:buClr>
                <a:srgbClr val="000000"/>
              </a:buClr>
              <a:buSzPts val="900"/>
            </a:pPr>
            <a:r>
              <a:rPr lang="en" sz="1200">
                <a:solidFill>
                  <a:srgbClr val="F2F2F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Page </a:t>
            </a:r>
            <a:fld id="{00000000-1234-1234-1234-123412341234}" type="slidenum">
              <a:rPr lang="en" sz="1200">
                <a:solidFill>
                  <a:srgbClr val="F2F2F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pPr marL="9526" algn="r">
                <a:buClr>
                  <a:srgbClr val="000000"/>
                </a:buClr>
                <a:buSzPts val="900"/>
              </a:pPr>
              <a:t>36</a:t>
            </a:fld>
            <a:endParaRPr sz="1200">
              <a:solidFill>
                <a:srgbClr val="F2F2F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33" name="Google Shape;1633;p130"/>
          <p:cNvSpPr txBox="1"/>
          <p:nvPr/>
        </p:nvSpPr>
        <p:spPr>
          <a:xfrm>
            <a:off x="657864" y="509990"/>
            <a:ext cx="7673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[Slide Title]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31"/>
          <p:cNvSpPr txBox="1"/>
          <p:nvPr/>
        </p:nvSpPr>
        <p:spPr>
          <a:xfrm>
            <a:off x="254000" y="0"/>
            <a:ext cx="108332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b" anchorCtr="0">
            <a:noAutofit/>
          </a:bodyPr>
          <a:lstStyle/>
          <a:p>
            <a:pPr>
              <a:lnSpc>
                <a:spcPct val="70000"/>
              </a:lnSpc>
            </a:pPr>
            <a:r>
              <a:rPr lang="en" sz="4000" b="1">
                <a:solidFill>
                  <a:srgbClr val="1D2A12"/>
                </a:solidFill>
                <a:latin typeface="Inter"/>
                <a:ea typeface="Inter"/>
                <a:cs typeface="Inter"/>
                <a:sym typeface="Inter"/>
              </a:rPr>
              <a:t>Graph Analytics and GraphML</a:t>
            </a:r>
            <a:endParaRPr sz="4000" b="1">
              <a:solidFill>
                <a:srgbClr val="1D2A1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9" name="Google Shape;1639;p131"/>
          <p:cNvSpPr/>
          <p:nvPr/>
        </p:nvSpPr>
        <p:spPr>
          <a:xfrm>
            <a:off x="1296967" y="1403567"/>
            <a:ext cx="6200800" cy="4815200"/>
          </a:xfrm>
          <a:prstGeom prst="ellipse">
            <a:avLst/>
          </a:prstGeom>
          <a:solidFill>
            <a:srgbClr val="00A2FF">
              <a:alpha val="5028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 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Graph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r>
              <a:rPr lang="en" sz="2400">
                <a:latin typeface="Inter"/>
                <a:ea typeface="Inter"/>
                <a:cs typeface="Inter"/>
                <a:sym typeface="Inter"/>
              </a:rPr>
              <a:t>Analytics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0" name="Google Shape;1640;p131"/>
          <p:cNvSpPr/>
          <p:nvPr/>
        </p:nvSpPr>
        <p:spPr>
          <a:xfrm>
            <a:off x="3969767" y="1403567"/>
            <a:ext cx="6601600" cy="4815200"/>
          </a:xfrm>
          <a:prstGeom prst="ellipse">
            <a:avLst/>
          </a:prstGeom>
          <a:solidFill>
            <a:srgbClr val="FF644E">
              <a:alpha val="5028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					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Graph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2438339" indent="609585"/>
            <a:r>
              <a:rPr lang="en" sz="2400">
                <a:latin typeface="Inter"/>
                <a:ea typeface="Inter"/>
                <a:cs typeface="Inter"/>
                <a:sym typeface="Inter"/>
              </a:rPr>
              <a:t>  ML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32"/>
          <p:cNvSpPr txBox="1"/>
          <p:nvPr/>
        </p:nvSpPr>
        <p:spPr>
          <a:xfrm>
            <a:off x="254000" y="0"/>
            <a:ext cx="108332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b" anchorCtr="0">
            <a:noAutofit/>
          </a:bodyPr>
          <a:lstStyle/>
          <a:p>
            <a:pPr>
              <a:lnSpc>
                <a:spcPct val="70000"/>
              </a:lnSpc>
            </a:pPr>
            <a:r>
              <a:rPr lang="en" sz="4000" b="1">
                <a:solidFill>
                  <a:srgbClr val="1D2A12"/>
                </a:solidFill>
                <a:latin typeface="Inter"/>
                <a:ea typeface="Inter"/>
                <a:cs typeface="Inter"/>
                <a:sym typeface="Inter"/>
              </a:rPr>
              <a:t>Choice</a:t>
            </a:r>
            <a:endParaRPr sz="4000" b="1">
              <a:solidFill>
                <a:srgbClr val="1D2A1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46" name="Google Shape;164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816" y="1008500"/>
            <a:ext cx="8577632" cy="4887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33"/>
          <p:cNvSpPr txBox="1"/>
          <p:nvPr/>
        </p:nvSpPr>
        <p:spPr>
          <a:xfrm>
            <a:off x="254000" y="0"/>
            <a:ext cx="108332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b" anchorCtr="0">
            <a:noAutofit/>
          </a:bodyPr>
          <a:lstStyle/>
          <a:p>
            <a:pPr>
              <a:lnSpc>
                <a:spcPct val="70000"/>
              </a:lnSpc>
            </a:pPr>
            <a:r>
              <a:rPr lang="en" sz="4000" b="1">
                <a:solidFill>
                  <a:srgbClr val="1D2A12"/>
                </a:solidFill>
                <a:latin typeface="Inter"/>
                <a:ea typeface="Inter"/>
                <a:cs typeface="Inter"/>
                <a:sym typeface="Inter"/>
              </a:rPr>
              <a:t>Choice</a:t>
            </a:r>
            <a:endParaRPr sz="4000" b="1">
              <a:solidFill>
                <a:srgbClr val="1D2A1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2" name="Google Shape;1652;p133"/>
          <p:cNvSpPr txBox="1"/>
          <p:nvPr/>
        </p:nvSpPr>
        <p:spPr>
          <a:xfrm>
            <a:off x="1231833" y="2617733"/>
            <a:ext cx="1595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53" name="Google Shape;165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933" y="1368635"/>
            <a:ext cx="10617032" cy="25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33"/>
          <p:cNvSpPr txBox="1"/>
          <p:nvPr/>
        </p:nvSpPr>
        <p:spPr>
          <a:xfrm>
            <a:off x="3639333" y="4857067"/>
            <a:ext cx="1875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u="sng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4"/>
              </a:rPr>
              <a:t>Collaborative Filtering</a:t>
            </a:r>
            <a:endParaRPr sz="2400"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655" name="Google Shape;1655;p133"/>
          <p:cNvCxnSpPr>
            <a:stCxn id="1654" idx="0"/>
          </p:cNvCxnSpPr>
          <p:nvPr/>
        </p:nvCxnSpPr>
        <p:spPr>
          <a:xfrm flipV="1">
            <a:off x="4577133" y="3736267"/>
            <a:ext cx="153600" cy="112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6" name="Google Shape;1656;p133"/>
          <p:cNvSpPr txBox="1"/>
          <p:nvPr/>
        </p:nvSpPr>
        <p:spPr>
          <a:xfrm>
            <a:off x="7151933" y="4857067"/>
            <a:ext cx="2071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Matrix Factorization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57" name="Google Shape;1657;p133"/>
          <p:cNvCxnSpPr/>
          <p:nvPr/>
        </p:nvCxnSpPr>
        <p:spPr>
          <a:xfrm rot="10800000" flipH="1">
            <a:off x="7963800" y="3814733"/>
            <a:ext cx="28000" cy="97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8" name="Google Shape;1658;p133"/>
          <p:cNvSpPr txBox="1"/>
          <p:nvPr/>
        </p:nvSpPr>
        <p:spPr>
          <a:xfrm>
            <a:off x="8754733" y="4857068"/>
            <a:ext cx="2071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Link Prediction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59" name="Google Shape;1659;p133"/>
          <p:cNvCxnSpPr/>
          <p:nvPr/>
        </p:nvCxnSpPr>
        <p:spPr>
          <a:xfrm rot="10800000" flipH="1">
            <a:off x="9398633" y="3877467"/>
            <a:ext cx="28000" cy="97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0" name="Google Shape;1660;p133"/>
          <p:cNvSpPr txBox="1"/>
          <p:nvPr/>
        </p:nvSpPr>
        <p:spPr>
          <a:xfrm>
            <a:off x="5430967" y="4857068"/>
            <a:ext cx="2071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" action="ppaction://hlinkshowjump?jump=nextslide"/>
              </a:rPr>
              <a:t>Embeddings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61" name="Google Shape;1661;p133"/>
          <p:cNvCxnSpPr>
            <a:stCxn id="1660" idx="0"/>
          </p:cNvCxnSpPr>
          <p:nvPr/>
        </p:nvCxnSpPr>
        <p:spPr>
          <a:xfrm flipV="1">
            <a:off x="6466767" y="3877467"/>
            <a:ext cx="6400" cy="9796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2" name="Google Shape;1662;p133"/>
          <p:cNvSpPr txBox="1"/>
          <p:nvPr/>
        </p:nvSpPr>
        <p:spPr>
          <a:xfrm>
            <a:off x="2009067" y="4854668"/>
            <a:ext cx="1875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u="sng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" action="ppaction://hlinkshowjump?jump=nextslide"/>
              </a:rPr>
              <a:t>Document TFIDF</a:t>
            </a:r>
            <a:endParaRPr sz="2400"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663" name="Google Shape;1663;p133"/>
          <p:cNvCxnSpPr>
            <a:stCxn id="1662" idx="0"/>
          </p:cNvCxnSpPr>
          <p:nvPr/>
        </p:nvCxnSpPr>
        <p:spPr>
          <a:xfrm flipV="1">
            <a:off x="2946867" y="3877467"/>
            <a:ext cx="447600" cy="9772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8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GraphSage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34" name="Google Shape;1234;p98"/>
          <p:cNvSpPr txBox="1">
            <a:spLocks noGrp="1"/>
          </p:cNvSpPr>
          <p:nvPr>
            <p:ph type="body" idx="1"/>
          </p:nvPr>
        </p:nvSpPr>
        <p:spPr>
          <a:xfrm>
            <a:off x="506700" y="1577800"/>
            <a:ext cx="4357600" cy="3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Inductive</a:t>
            </a:r>
            <a:endParaRPr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Problem fixed graph graph (transductive)</a:t>
            </a:r>
            <a:b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How to deal with changing/Unknown graphs?</a:t>
            </a:r>
            <a:b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Clr>
                <a:schemeClr val="dk1"/>
              </a:buClr>
              <a:buSzPts val="1400"/>
              <a:buFont typeface="Inter"/>
              <a:buChar char="●"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need an embedding function generalizing to unseen nodes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35" name="Google Shape;123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567" y="827534"/>
            <a:ext cx="6016765" cy="99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98"/>
          <p:cNvSpPr txBox="1">
            <a:spLocks noGrp="1"/>
          </p:cNvSpPr>
          <p:nvPr>
            <p:ph type="body" idx="2"/>
          </p:nvPr>
        </p:nvSpPr>
        <p:spPr>
          <a:xfrm>
            <a:off x="0" y="5445400"/>
            <a:ext cx="59468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467" u="sng">
                <a:solidFill>
                  <a:schemeClr val="hlink"/>
                </a:solidFill>
                <a:hlinkClick r:id="rId4"/>
              </a:rPr>
              <a:t>http://snap.stanford.edu/graphsage/</a:t>
            </a:r>
            <a:endParaRPr/>
          </a:p>
          <a:p>
            <a:pPr marL="0" indent="0">
              <a:spcBef>
                <a:spcPts val="0"/>
              </a:spcBef>
              <a:buNone/>
            </a:pPr>
            <a:r>
              <a:rPr lang="en" sz="1467" u="sng">
                <a:solidFill>
                  <a:schemeClr val="hlink"/>
                </a:solidFill>
                <a:hlinkClick r:id="rId5"/>
              </a:rPr>
              <a:t>https://dsgiitr.com/blogs/graphsage/</a:t>
            </a:r>
            <a:endParaRPr/>
          </a:p>
        </p:txBody>
      </p:sp>
      <p:pic>
        <p:nvPicPr>
          <p:cNvPr id="1237" name="Google Shape;1237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7657" y="2069900"/>
            <a:ext cx="6779856" cy="27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7346" y="5133900"/>
            <a:ext cx="5384903" cy="5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34"/>
          <p:cNvSpPr txBox="1"/>
          <p:nvPr/>
        </p:nvSpPr>
        <p:spPr>
          <a:xfrm>
            <a:off x="254000" y="0"/>
            <a:ext cx="108332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b" anchorCtr="0">
            <a:noAutofit/>
          </a:bodyPr>
          <a:lstStyle/>
          <a:p>
            <a:pPr>
              <a:lnSpc>
                <a:spcPct val="70000"/>
              </a:lnSpc>
            </a:pPr>
            <a:r>
              <a:rPr lang="en" sz="4000" b="1">
                <a:solidFill>
                  <a:srgbClr val="1D2A12"/>
                </a:solidFill>
                <a:latin typeface="Inter"/>
                <a:ea typeface="Inter"/>
                <a:cs typeface="Inter"/>
                <a:sym typeface="Inter"/>
              </a:rPr>
              <a:t>How to choose?</a:t>
            </a:r>
            <a:endParaRPr sz="4000" b="1">
              <a:solidFill>
                <a:srgbClr val="1D2A1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9" name="Google Shape;1669;p134"/>
          <p:cNvSpPr txBox="1">
            <a:spLocks noGrp="1"/>
          </p:cNvSpPr>
          <p:nvPr>
            <p:ph type="body" idx="1"/>
          </p:nvPr>
        </p:nvSpPr>
        <p:spPr>
          <a:xfrm>
            <a:off x="381667" y="1132167"/>
            <a:ext cx="5333200" cy="418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b="1" u="sng"/>
              <a:t>Different Criteria </a:t>
            </a:r>
            <a:endParaRPr b="1" u="sng"/>
          </a:p>
          <a:p>
            <a:r>
              <a:rPr lang="en"/>
              <a:t>Performance</a:t>
            </a:r>
            <a:endParaRPr/>
          </a:p>
          <a:p>
            <a:r>
              <a:rPr lang="en"/>
              <a:t>Accuracy/Approximation</a:t>
            </a:r>
            <a:endParaRPr/>
          </a:p>
          <a:p>
            <a:r>
              <a:rPr lang="en"/>
              <a:t>Explainability</a:t>
            </a:r>
            <a:endParaRPr/>
          </a:p>
          <a:p>
            <a:r>
              <a:rPr lang="en"/>
              <a:t>Scalability</a:t>
            </a:r>
            <a:endParaRPr/>
          </a:p>
          <a:p>
            <a:r>
              <a:rPr lang="en"/>
              <a:t>(Annotated) Data Availability</a:t>
            </a:r>
            <a:endParaRPr/>
          </a:p>
          <a:p>
            <a:r>
              <a:rPr lang="en"/>
              <a:t>… </a:t>
            </a:r>
            <a:endParaRPr/>
          </a:p>
        </p:txBody>
      </p:sp>
      <p:sp>
        <p:nvSpPr>
          <p:cNvPr id="1670" name="Google Shape;1670;p134"/>
          <p:cNvSpPr/>
          <p:nvPr/>
        </p:nvSpPr>
        <p:spPr>
          <a:xfrm>
            <a:off x="5441767" y="1608967"/>
            <a:ext cx="3926400" cy="3229600"/>
          </a:xfrm>
          <a:prstGeom prst="ellipse">
            <a:avLst/>
          </a:prstGeom>
          <a:solidFill>
            <a:srgbClr val="00A2FF">
              <a:alpha val="5028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 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Graph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r>
              <a:rPr lang="en" sz="2400">
                <a:latin typeface="Inter"/>
                <a:ea typeface="Inter"/>
                <a:cs typeface="Inter"/>
                <a:sym typeface="Inter"/>
              </a:rPr>
              <a:t>Analytics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1" name="Google Shape;1671;p134"/>
          <p:cNvSpPr/>
          <p:nvPr/>
        </p:nvSpPr>
        <p:spPr>
          <a:xfrm>
            <a:off x="7134149" y="1608967"/>
            <a:ext cx="4180000" cy="3229600"/>
          </a:xfrm>
          <a:prstGeom prst="ellipse">
            <a:avLst/>
          </a:prstGeom>
          <a:solidFill>
            <a:srgbClr val="FF644E">
              <a:alpha val="5028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400"/>
              <a:t>					</a:t>
            </a:r>
            <a:r>
              <a:rPr lang="en" sz="2400">
                <a:latin typeface="Inter"/>
                <a:ea typeface="Inter"/>
                <a:cs typeface="Inter"/>
                <a:sym typeface="Inter"/>
              </a:rPr>
              <a:t>GraphML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marL="2438339" indent="609585"/>
            <a:r>
              <a:rPr lang="en" sz="2400">
                <a:latin typeface="Inter"/>
                <a:ea typeface="Inter"/>
                <a:cs typeface="Inter"/>
                <a:sym typeface="Inter"/>
              </a:rPr>
              <a:t> 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35"/>
          <p:cNvSpPr txBox="1"/>
          <p:nvPr/>
        </p:nvSpPr>
        <p:spPr>
          <a:xfrm>
            <a:off x="254000" y="0"/>
            <a:ext cx="108332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b" anchorCtr="0">
            <a:noAutofit/>
          </a:bodyPr>
          <a:lstStyle/>
          <a:p>
            <a:pPr>
              <a:lnSpc>
                <a:spcPct val="70000"/>
              </a:lnSpc>
            </a:pPr>
            <a:r>
              <a:rPr lang="en" sz="4000" b="1">
                <a:solidFill>
                  <a:srgbClr val="1D2A12"/>
                </a:solidFill>
                <a:latin typeface="Inter"/>
                <a:ea typeface="Inter"/>
                <a:cs typeface="Inter"/>
                <a:sym typeface="Inter"/>
              </a:rPr>
              <a:t>Performance</a:t>
            </a:r>
            <a:endParaRPr sz="4000" b="1">
              <a:solidFill>
                <a:srgbClr val="1D2A1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7" name="Google Shape;1677;p135"/>
          <p:cNvSpPr txBox="1">
            <a:spLocks noGrp="1"/>
          </p:cNvSpPr>
          <p:nvPr>
            <p:ph type="body" idx="1"/>
          </p:nvPr>
        </p:nvSpPr>
        <p:spPr>
          <a:xfrm>
            <a:off x="432967" y="1337400"/>
            <a:ext cx="5333200" cy="418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endParaRPr sz="2267" b="1" u="sng"/>
          </a:p>
          <a:p>
            <a:pPr marL="0" indent="0">
              <a:buNone/>
            </a:pPr>
            <a:r>
              <a:rPr lang="en" sz="2267" b="1" u="sng"/>
              <a:t>Graph Analytics </a:t>
            </a:r>
            <a:endParaRPr sz="2267" b="1" u="sng"/>
          </a:p>
          <a:p>
            <a:pPr indent="-448722">
              <a:buSzPts val="1700"/>
            </a:pPr>
            <a:r>
              <a:rPr lang="en" sz="2267"/>
              <a:t>Depends on Algorithm</a:t>
            </a:r>
            <a:endParaRPr sz="2267"/>
          </a:p>
          <a:p>
            <a:pPr indent="-448722">
              <a:buSzPts val="1700"/>
            </a:pPr>
            <a:r>
              <a:rPr lang="en" sz="2267"/>
              <a:t>Generally depends on Graph size</a:t>
            </a:r>
            <a:endParaRPr sz="2267"/>
          </a:p>
          <a:p>
            <a:pPr indent="-448722">
              <a:buSzPts val="1700"/>
            </a:pPr>
            <a:r>
              <a:rPr lang="en" sz="2267" b="1"/>
              <a:t>Transductive</a:t>
            </a:r>
            <a:endParaRPr sz="2267" b="1"/>
          </a:p>
          <a:p>
            <a:pPr lvl="1" indent="-431789">
              <a:buSzPts val="1500"/>
            </a:pPr>
            <a:r>
              <a:rPr lang="en" sz="2000"/>
              <a:t>Recompute for…</a:t>
            </a:r>
            <a:endParaRPr sz="2000"/>
          </a:p>
          <a:p>
            <a:pPr lvl="2" indent="-431789">
              <a:buSzPts val="1500"/>
            </a:pPr>
            <a:r>
              <a:rPr lang="en" sz="2000"/>
              <a:t>New query</a:t>
            </a:r>
            <a:endParaRPr sz="2000"/>
          </a:p>
          <a:p>
            <a:pPr lvl="2" indent="-431789">
              <a:buSzPts val="1500"/>
            </a:pPr>
            <a:r>
              <a:rPr lang="en" sz="2000"/>
              <a:t>Updated Graph</a:t>
            </a:r>
            <a:endParaRPr sz="2000"/>
          </a:p>
        </p:txBody>
      </p:sp>
      <p:sp>
        <p:nvSpPr>
          <p:cNvPr id="1678" name="Google Shape;1678;p135"/>
          <p:cNvSpPr txBox="1">
            <a:spLocks noGrp="1"/>
          </p:cNvSpPr>
          <p:nvPr>
            <p:ph type="body" idx="2"/>
          </p:nvPr>
        </p:nvSpPr>
        <p:spPr>
          <a:xfrm>
            <a:off x="6369267" y="1337400"/>
            <a:ext cx="5333200" cy="418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2267" b="1" u="sng"/>
              <a:t>Graph Machine Learning</a:t>
            </a:r>
            <a:endParaRPr sz="2267" b="1" u="sng"/>
          </a:p>
          <a:p>
            <a:pPr indent="-448722">
              <a:buSzPts val="1700"/>
              <a:buFont typeface="Inter Light"/>
              <a:buChar char="●"/>
            </a:pPr>
            <a:r>
              <a:rPr lang="en" sz="2267"/>
              <a:t>Performance split across two parts</a:t>
            </a:r>
            <a:endParaRPr sz="2267"/>
          </a:p>
          <a:p>
            <a:pPr lvl="1" indent="-431789">
              <a:buSzPts val="1500"/>
            </a:pPr>
            <a:r>
              <a:rPr lang="en" sz="2000"/>
              <a:t>Training </a:t>
            </a:r>
            <a:endParaRPr sz="2000"/>
          </a:p>
          <a:p>
            <a:pPr lvl="1" indent="-431789">
              <a:buSzPts val="1500"/>
            </a:pPr>
            <a:r>
              <a:rPr lang="en" sz="2000"/>
              <a:t>Inference</a:t>
            </a:r>
            <a:endParaRPr sz="2000"/>
          </a:p>
          <a:p>
            <a:pPr indent="-448722">
              <a:buSzPts val="1700"/>
            </a:pPr>
            <a:r>
              <a:rPr lang="en" sz="2267"/>
              <a:t>Modern GML is </a:t>
            </a:r>
            <a:r>
              <a:rPr lang="en" sz="2267" b="1"/>
              <a:t>inductive</a:t>
            </a:r>
            <a:endParaRPr sz="2267"/>
          </a:p>
          <a:p>
            <a:pPr lvl="1" indent="-431789">
              <a:buSzPts val="1500"/>
            </a:pPr>
            <a:r>
              <a:rPr lang="en" sz="2000"/>
              <a:t>Constant in Graph size</a:t>
            </a:r>
            <a:endParaRPr sz="2000"/>
          </a:p>
          <a:p>
            <a:pPr indent="-448722">
              <a:buSzPts val="1700"/>
            </a:pPr>
            <a:r>
              <a:rPr lang="en" sz="2267"/>
              <a:t>Depends on Model Complexity</a:t>
            </a:r>
            <a:endParaRPr sz="2267"/>
          </a:p>
          <a:p>
            <a:pPr indent="-448722">
              <a:buSzPts val="1700"/>
            </a:pPr>
            <a:r>
              <a:rPr lang="en" sz="2267"/>
              <a:t>Can use specialized hardware</a:t>
            </a:r>
            <a:endParaRPr sz="2267"/>
          </a:p>
          <a:p>
            <a:pPr indent="-448722">
              <a:buSzPts val="1700"/>
            </a:pPr>
            <a:r>
              <a:rPr lang="en" sz="2267" u="sng"/>
              <a:t>Inference often faster</a:t>
            </a:r>
            <a:endParaRPr sz="2267" u="sng"/>
          </a:p>
          <a:p>
            <a:pPr marL="0" indent="0">
              <a:buNone/>
            </a:pPr>
            <a:endParaRPr sz="2267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36"/>
          <p:cNvSpPr txBox="1"/>
          <p:nvPr/>
        </p:nvSpPr>
        <p:spPr>
          <a:xfrm>
            <a:off x="254000" y="0"/>
            <a:ext cx="108332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b" anchorCtr="0">
            <a:noAutofit/>
          </a:bodyPr>
          <a:lstStyle/>
          <a:p>
            <a:pPr>
              <a:lnSpc>
                <a:spcPct val="70000"/>
              </a:lnSpc>
            </a:pPr>
            <a:r>
              <a:rPr lang="en" sz="4000" b="1">
                <a:solidFill>
                  <a:srgbClr val="1D2A12"/>
                </a:solidFill>
                <a:latin typeface="Inter"/>
                <a:ea typeface="Inter"/>
                <a:cs typeface="Inter"/>
                <a:sym typeface="Inter"/>
              </a:rPr>
              <a:t>Accuracy &amp; Approximation</a:t>
            </a:r>
            <a:endParaRPr sz="4000" b="1">
              <a:solidFill>
                <a:srgbClr val="1D2A1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4" name="Google Shape;1684;p136"/>
          <p:cNvSpPr txBox="1">
            <a:spLocks noGrp="1"/>
          </p:cNvSpPr>
          <p:nvPr>
            <p:ph type="body" idx="1"/>
          </p:nvPr>
        </p:nvSpPr>
        <p:spPr>
          <a:xfrm>
            <a:off x="415600" y="2674800"/>
            <a:ext cx="5333200" cy="418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2133" b="1" u="sng"/>
              <a:t>Graph Analytics </a:t>
            </a:r>
            <a:endParaRPr sz="2133" b="1" u="sng"/>
          </a:p>
          <a:p>
            <a:pPr indent="-440256">
              <a:buSzPts val="1600"/>
            </a:pPr>
            <a:r>
              <a:rPr lang="en" sz="2133"/>
              <a:t>Analytical Model</a:t>
            </a:r>
            <a:endParaRPr sz="2133"/>
          </a:p>
          <a:p>
            <a:pPr lvl="1" indent="-423323">
              <a:buSzPts val="1400"/>
            </a:pPr>
            <a:r>
              <a:rPr lang="en" sz="1867"/>
              <a:t>Accurate/Reproducible </a:t>
            </a:r>
            <a:endParaRPr sz="1867"/>
          </a:p>
          <a:p>
            <a:pPr indent="-440256">
              <a:buSzPts val="1600"/>
            </a:pPr>
            <a:r>
              <a:rPr lang="en" sz="2133"/>
              <a:t>Can be too prohibitively expensive </a:t>
            </a:r>
            <a:endParaRPr sz="2133"/>
          </a:p>
        </p:txBody>
      </p:sp>
      <p:sp>
        <p:nvSpPr>
          <p:cNvPr id="1685" name="Google Shape;1685;p136"/>
          <p:cNvSpPr txBox="1">
            <a:spLocks noGrp="1"/>
          </p:cNvSpPr>
          <p:nvPr>
            <p:ph type="body" idx="2"/>
          </p:nvPr>
        </p:nvSpPr>
        <p:spPr>
          <a:xfrm>
            <a:off x="6443200" y="2674800"/>
            <a:ext cx="5333200" cy="418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2133" b="1" u="sng"/>
              <a:t>Graph Machine Learning</a:t>
            </a:r>
            <a:endParaRPr sz="2133" b="1" u="sng"/>
          </a:p>
          <a:p>
            <a:pPr indent="-440256">
              <a:buSzPts val="1600"/>
              <a:buFont typeface="Inter Light"/>
              <a:buChar char="●"/>
            </a:pPr>
            <a:r>
              <a:rPr lang="en" sz="2133"/>
              <a:t>Statistical Model</a:t>
            </a:r>
            <a:endParaRPr sz="2133"/>
          </a:p>
          <a:p>
            <a:pPr lvl="1" indent="-423323">
              <a:buSzPts val="1400"/>
            </a:pPr>
            <a:r>
              <a:rPr lang="en" sz="1867"/>
              <a:t>Approximation</a:t>
            </a:r>
            <a:endParaRPr sz="1867"/>
          </a:p>
          <a:p>
            <a:pPr indent="-440256">
              <a:buSzPts val="1600"/>
            </a:pPr>
            <a:r>
              <a:rPr lang="en" sz="2133"/>
              <a:t>Depends on data &amp; model</a:t>
            </a:r>
            <a:endParaRPr sz="2133"/>
          </a:p>
          <a:p>
            <a:pPr lvl="1" indent="-423323">
              <a:buSzPts val="1400"/>
            </a:pPr>
            <a:r>
              <a:rPr lang="en" sz="1867"/>
              <a:t>Size</a:t>
            </a:r>
            <a:endParaRPr sz="1867"/>
          </a:p>
          <a:p>
            <a:pPr lvl="1" indent="-423323">
              <a:buSzPts val="1400"/>
            </a:pPr>
            <a:r>
              <a:rPr lang="en" sz="1867"/>
              <a:t>Quality</a:t>
            </a:r>
            <a:endParaRPr sz="1867"/>
          </a:p>
          <a:p>
            <a:pPr indent="-440256">
              <a:buSzPts val="1600"/>
            </a:pPr>
            <a:r>
              <a:rPr lang="en" sz="2133"/>
              <a:t>Allows control for accuracy </a:t>
            </a:r>
            <a:endParaRPr sz="2133"/>
          </a:p>
          <a:p>
            <a:pPr lvl="1" indent="-423323">
              <a:buSzPts val="1400"/>
            </a:pPr>
            <a:r>
              <a:rPr lang="en" sz="1867"/>
              <a:t>But still approximation </a:t>
            </a:r>
            <a:endParaRPr sz="1867"/>
          </a:p>
          <a:p>
            <a:pPr marL="0" indent="0">
              <a:buNone/>
            </a:pPr>
            <a:endParaRPr sz="2133"/>
          </a:p>
        </p:txBody>
      </p:sp>
      <p:sp>
        <p:nvSpPr>
          <p:cNvPr id="1686" name="Google Shape;1686;p136"/>
          <p:cNvSpPr txBox="1">
            <a:spLocks noGrp="1"/>
          </p:cNvSpPr>
          <p:nvPr>
            <p:ph type="body" idx="1"/>
          </p:nvPr>
        </p:nvSpPr>
        <p:spPr>
          <a:xfrm>
            <a:off x="547700" y="1008867"/>
            <a:ext cx="11167200" cy="115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2400"/>
              <a:t>Does the use-case require exact results or are approximations sufficient? E.g., Health related classification vs. product recommendation. Also related to reproducible results.</a:t>
            </a:r>
            <a:endParaRPr sz="2400"/>
          </a:p>
          <a:p>
            <a:pPr marL="0" indent="0">
              <a:buNone/>
            </a:pP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37"/>
          <p:cNvSpPr txBox="1"/>
          <p:nvPr/>
        </p:nvSpPr>
        <p:spPr>
          <a:xfrm>
            <a:off x="254000" y="0"/>
            <a:ext cx="108332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b" anchorCtr="0">
            <a:noAutofit/>
          </a:bodyPr>
          <a:lstStyle/>
          <a:p>
            <a:pPr>
              <a:lnSpc>
                <a:spcPct val="70000"/>
              </a:lnSpc>
            </a:pPr>
            <a:r>
              <a:rPr lang="en" sz="4000" b="1">
                <a:solidFill>
                  <a:srgbClr val="1D2A12"/>
                </a:solidFill>
                <a:latin typeface="Inter"/>
                <a:ea typeface="Inter"/>
                <a:cs typeface="Inter"/>
                <a:sym typeface="Inter"/>
              </a:rPr>
              <a:t>Explainability </a:t>
            </a:r>
            <a:endParaRPr sz="4000" b="1">
              <a:solidFill>
                <a:srgbClr val="1D2A1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2" name="Google Shape;1692;p137"/>
          <p:cNvSpPr txBox="1">
            <a:spLocks noGrp="1"/>
          </p:cNvSpPr>
          <p:nvPr>
            <p:ph type="body" idx="1"/>
          </p:nvPr>
        </p:nvSpPr>
        <p:spPr>
          <a:xfrm>
            <a:off x="442484" y="2619567"/>
            <a:ext cx="5333200" cy="418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2400" b="1" u="sng"/>
              <a:t>Graph Analytics </a:t>
            </a:r>
            <a:endParaRPr sz="2400" b="1" u="sng"/>
          </a:p>
          <a:p>
            <a:pPr indent="-457189">
              <a:buSzPts val="1800"/>
            </a:pPr>
            <a:r>
              <a:rPr lang="en" sz="2400"/>
              <a:t>Analytical Model </a:t>
            </a:r>
            <a:endParaRPr sz="2400"/>
          </a:p>
          <a:p>
            <a:pPr indent="-457189">
              <a:buSzPts val="1800"/>
            </a:pPr>
            <a:r>
              <a:rPr lang="en" sz="2400"/>
              <a:t>Can be reasoned about </a:t>
            </a:r>
            <a:endParaRPr sz="2400"/>
          </a:p>
        </p:txBody>
      </p:sp>
      <p:sp>
        <p:nvSpPr>
          <p:cNvPr id="1693" name="Google Shape;1693;p137"/>
          <p:cNvSpPr txBox="1">
            <a:spLocks noGrp="1"/>
          </p:cNvSpPr>
          <p:nvPr>
            <p:ph type="body" idx="2"/>
          </p:nvPr>
        </p:nvSpPr>
        <p:spPr>
          <a:xfrm>
            <a:off x="6416317" y="2619567"/>
            <a:ext cx="5333200" cy="418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2400" b="1" u="sng"/>
              <a:t>Graph Machine Learning</a:t>
            </a:r>
            <a:endParaRPr sz="2400" b="1" u="sng"/>
          </a:p>
          <a:p>
            <a:pPr indent="-457189">
              <a:buSzPts val="1800"/>
              <a:buFont typeface="Inter Light"/>
              <a:buChar char="●"/>
            </a:pPr>
            <a:r>
              <a:rPr lang="en" sz="2400"/>
              <a:t>Statistical Model</a:t>
            </a:r>
            <a:endParaRPr sz="2400"/>
          </a:p>
          <a:p>
            <a:pPr indent="-457189">
              <a:buSzPts val="1800"/>
            </a:pPr>
            <a:r>
              <a:rPr lang="en" sz="2400"/>
              <a:t>(Often) black box</a:t>
            </a:r>
            <a:endParaRPr sz="2400"/>
          </a:p>
          <a:p>
            <a:pPr indent="-457189">
              <a:buSzPts val="1800"/>
            </a:pPr>
            <a:r>
              <a:rPr lang="en" sz="2400"/>
              <a:t>Active area of research </a:t>
            </a:r>
            <a:endParaRPr sz="2400"/>
          </a:p>
          <a:p>
            <a:pPr marL="0" indent="0">
              <a:buNone/>
            </a:pPr>
            <a:endParaRPr sz="2400"/>
          </a:p>
        </p:txBody>
      </p:sp>
      <p:sp>
        <p:nvSpPr>
          <p:cNvPr id="1694" name="Google Shape;1694;p137"/>
          <p:cNvSpPr txBox="1">
            <a:spLocks noGrp="1"/>
          </p:cNvSpPr>
          <p:nvPr>
            <p:ph type="body" idx="1"/>
          </p:nvPr>
        </p:nvSpPr>
        <p:spPr>
          <a:xfrm>
            <a:off x="546967" y="976933"/>
            <a:ext cx="11308000" cy="115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chemeClr val="dk1"/>
                </a:solidFill>
              </a:rPr>
              <a:t>Ability to reason about the inference results (understand why). Important for healthcare/finance …</a:t>
            </a:r>
            <a:endParaRPr sz="2400">
              <a:solidFill>
                <a:schemeClr val="dk1"/>
              </a:solidFill>
            </a:endParaRPr>
          </a:p>
          <a:p>
            <a:pPr marL="0" indent="0">
              <a:buNone/>
            </a:pP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38"/>
          <p:cNvSpPr txBox="1">
            <a:spLocks noGrp="1"/>
          </p:cNvSpPr>
          <p:nvPr>
            <p:ph type="title"/>
          </p:nvPr>
        </p:nvSpPr>
        <p:spPr>
          <a:xfrm>
            <a:off x="182600" y="0"/>
            <a:ext cx="10608400" cy="763600"/>
          </a:xfrm>
          <a:prstGeom prst="rect">
            <a:avLst/>
          </a:prstGeom>
        </p:spPr>
        <p:txBody>
          <a:bodyPr spcFirstLastPara="1" vert="horz" wrap="square" lIns="60967" tIns="60967" rIns="60967" bIns="60967" rtlCol="0" anchor="ctr" anchorCtr="0">
            <a:noAutofit/>
          </a:bodyPr>
          <a:lstStyle/>
          <a:p>
            <a:pPr>
              <a:buNone/>
            </a:pPr>
            <a:endParaRPr/>
          </a:p>
        </p:txBody>
      </p:sp>
      <p:sp>
        <p:nvSpPr>
          <p:cNvPr id="1700" name="Google Shape;1700;p138"/>
          <p:cNvSpPr txBox="1">
            <a:spLocks noGrp="1"/>
          </p:cNvSpPr>
          <p:nvPr>
            <p:ph type="body" idx="1"/>
          </p:nvPr>
        </p:nvSpPr>
        <p:spPr>
          <a:xfrm>
            <a:off x="182600" y="927917"/>
            <a:ext cx="5552000" cy="5158000"/>
          </a:xfrm>
          <a:prstGeom prst="rect">
            <a:avLst/>
          </a:prstGeom>
        </p:spPr>
        <p:txBody>
          <a:bodyPr spcFirstLastPara="1" vert="horz" wrap="square" lIns="60967" tIns="60967" rIns="60967" bIns="60967" rtlCol="0" anchor="ctr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701" name="Google Shape;1701;p138"/>
          <p:cNvSpPr txBox="1">
            <a:spLocks noGrp="1"/>
          </p:cNvSpPr>
          <p:nvPr>
            <p:ph type="body" idx="2"/>
          </p:nvPr>
        </p:nvSpPr>
        <p:spPr>
          <a:xfrm>
            <a:off x="6457441" y="927917"/>
            <a:ext cx="5552000" cy="5158000"/>
          </a:xfrm>
          <a:prstGeom prst="rect">
            <a:avLst/>
          </a:prstGeom>
        </p:spPr>
        <p:txBody>
          <a:bodyPr spcFirstLastPara="1" vert="horz" wrap="square" lIns="60967" tIns="60967" rIns="60967" bIns="60967" rtlCol="0" anchor="ctr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702" name="Google Shape;1702;p1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pic>
        <p:nvPicPr>
          <p:cNvPr id="1703" name="Google Shape;170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34" y="446867"/>
            <a:ext cx="11784265" cy="5082468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138"/>
          <p:cNvSpPr txBox="1"/>
          <p:nvPr/>
        </p:nvSpPr>
        <p:spPr>
          <a:xfrm>
            <a:off x="3701967" y="6213234"/>
            <a:ext cx="4000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https://arxiv.org/pdf/2012.15445.pdf</a:t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39"/>
          <p:cNvSpPr txBox="1"/>
          <p:nvPr/>
        </p:nvSpPr>
        <p:spPr>
          <a:xfrm>
            <a:off x="254000" y="0"/>
            <a:ext cx="10833200" cy="7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60967" rIns="60967" bIns="60967" anchor="b" anchorCtr="0">
            <a:noAutofit/>
          </a:bodyPr>
          <a:lstStyle/>
          <a:p>
            <a:pPr>
              <a:lnSpc>
                <a:spcPct val="70000"/>
              </a:lnSpc>
            </a:pPr>
            <a:r>
              <a:rPr lang="en" sz="4000" b="1">
                <a:solidFill>
                  <a:srgbClr val="1D2A12"/>
                </a:solidFill>
                <a:latin typeface="Inter"/>
                <a:ea typeface="Inter"/>
                <a:cs typeface="Inter"/>
                <a:sym typeface="Inter"/>
              </a:rPr>
              <a:t>Scalability</a:t>
            </a:r>
            <a:endParaRPr sz="4000" b="1">
              <a:solidFill>
                <a:srgbClr val="1D2A1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0" name="Google Shape;1710;p139"/>
          <p:cNvSpPr txBox="1">
            <a:spLocks noGrp="1"/>
          </p:cNvSpPr>
          <p:nvPr>
            <p:ph type="body" idx="1"/>
          </p:nvPr>
        </p:nvSpPr>
        <p:spPr>
          <a:xfrm>
            <a:off x="447867" y="2222067"/>
            <a:ext cx="5333200" cy="418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2400" b="1" u="sng"/>
              <a:t>Graph Analytics </a:t>
            </a:r>
            <a:endParaRPr sz="2400" b="1" u="sng"/>
          </a:p>
          <a:p>
            <a:pPr indent="-457189">
              <a:buSzPts val="1800"/>
            </a:pPr>
            <a:r>
              <a:rPr lang="en" sz="2400"/>
              <a:t>Depends on complexity of Algorithm, but often limited</a:t>
            </a:r>
            <a:endParaRPr sz="2400"/>
          </a:p>
          <a:p>
            <a:pPr indent="-457189">
              <a:buSzPts val="1800"/>
            </a:pPr>
            <a:r>
              <a:rPr lang="en" sz="2400"/>
              <a:t>(usually) Needs to process entire Graph</a:t>
            </a:r>
            <a:endParaRPr sz="2400"/>
          </a:p>
          <a:p>
            <a:pPr indent="-457189">
              <a:buSzPts val="1800"/>
            </a:pPr>
            <a:r>
              <a:rPr lang="en" sz="2400"/>
              <a:t>Growing/updating datasets is challenging</a:t>
            </a:r>
            <a:endParaRPr sz="2400"/>
          </a:p>
          <a:p>
            <a:pPr lvl="1" indent="-457189">
              <a:buSzPts val="1800"/>
            </a:pPr>
            <a:r>
              <a:rPr lang="en" sz="2400"/>
              <a:t>Transductive</a:t>
            </a:r>
            <a:endParaRPr sz="2400"/>
          </a:p>
        </p:txBody>
      </p:sp>
      <p:sp>
        <p:nvSpPr>
          <p:cNvPr id="1711" name="Google Shape;1711;p139"/>
          <p:cNvSpPr txBox="1">
            <a:spLocks noGrp="1"/>
          </p:cNvSpPr>
          <p:nvPr>
            <p:ph type="body" idx="2"/>
          </p:nvPr>
        </p:nvSpPr>
        <p:spPr>
          <a:xfrm>
            <a:off x="5781067" y="2222067"/>
            <a:ext cx="6054800" cy="418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2400" b="1" u="sng"/>
              <a:t>Graph Machine Learning</a:t>
            </a:r>
            <a:endParaRPr sz="2400" b="1" u="sng"/>
          </a:p>
          <a:p>
            <a:pPr indent="-457189">
              <a:buSzPts val="1800"/>
              <a:buFont typeface="Inter Light"/>
              <a:buChar char="●"/>
            </a:pPr>
            <a:r>
              <a:rPr lang="en" sz="2400"/>
              <a:t>Depends on model, but usually scalable with modern GNNs (e.g, Graph Sage)</a:t>
            </a:r>
            <a:endParaRPr sz="2400"/>
          </a:p>
          <a:p>
            <a:pPr indent="-457189">
              <a:buSzPts val="1800"/>
            </a:pPr>
            <a:r>
              <a:rPr lang="en" sz="2400"/>
              <a:t>Training and Inference Scalability</a:t>
            </a:r>
            <a:endParaRPr sz="2400"/>
          </a:p>
          <a:p>
            <a:pPr lvl="1" indent="-457189">
              <a:buSzPts val="1800"/>
            </a:pPr>
            <a:r>
              <a:rPr lang="en" sz="2400"/>
              <a:t>Inference can often be performed locally</a:t>
            </a:r>
            <a:endParaRPr sz="2400"/>
          </a:p>
          <a:p>
            <a:pPr indent="-457189">
              <a:buSzPts val="1800"/>
            </a:pPr>
            <a:r>
              <a:rPr lang="en" sz="2400"/>
              <a:t>Complexity/Precision Tradeoff </a:t>
            </a:r>
            <a:endParaRPr sz="2400"/>
          </a:p>
          <a:p>
            <a:pPr marL="0" indent="0">
              <a:buNone/>
            </a:pPr>
            <a:endParaRPr sz="2400"/>
          </a:p>
        </p:txBody>
      </p:sp>
      <p:sp>
        <p:nvSpPr>
          <p:cNvPr id="1712" name="Google Shape;1712;p139"/>
          <p:cNvSpPr txBox="1">
            <a:spLocks noGrp="1"/>
          </p:cNvSpPr>
          <p:nvPr>
            <p:ph type="body" idx="1"/>
          </p:nvPr>
        </p:nvSpPr>
        <p:spPr>
          <a:xfrm>
            <a:off x="547700" y="1151400"/>
            <a:ext cx="10539600" cy="5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2400"/>
              <a:t>Ability to scale large datasets which might require distributed systems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40"/>
          <p:cNvSpPr txBox="1"/>
          <p:nvPr/>
        </p:nvSpPr>
        <p:spPr>
          <a:xfrm>
            <a:off x="2913733" y="5829434"/>
            <a:ext cx="4702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3"/>
              </a:rPr>
              <a:t>http://web.stanford.edu/class/cs224w/</a:t>
            </a:r>
            <a:endParaRPr sz="2400"/>
          </a:p>
        </p:txBody>
      </p:sp>
      <p:sp>
        <p:nvSpPr>
          <p:cNvPr id="1718" name="Google Shape;1718;p140"/>
          <p:cNvSpPr txBox="1"/>
          <p:nvPr/>
        </p:nvSpPr>
        <p:spPr>
          <a:xfrm>
            <a:off x="2960733" y="6286534"/>
            <a:ext cx="4608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https://medium.com/stanford-cs224w</a:t>
            </a:r>
            <a:endParaRPr sz="2400"/>
          </a:p>
        </p:txBody>
      </p:sp>
      <p:pic>
        <p:nvPicPr>
          <p:cNvPr id="1719" name="Google Shape;1719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3512033"/>
            <a:ext cx="7263500" cy="18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00" y="424967"/>
            <a:ext cx="11785603" cy="140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200" y="2030867"/>
            <a:ext cx="11785605" cy="1904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41"/>
          <p:cNvSpPr txBox="1">
            <a:spLocks noGrp="1"/>
          </p:cNvSpPr>
          <p:nvPr>
            <p:ph type="title"/>
          </p:nvPr>
        </p:nvSpPr>
        <p:spPr>
          <a:xfrm>
            <a:off x="3540333" y="222133"/>
            <a:ext cx="6274000" cy="88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Thanks for listening!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7" name="Google Shape;1727;p141"/>
          <p:cNvSpPr txBox="1">
            <a:spLocks noGrp="1"/>
          </p:cNvSpPr>
          <p:nvPr>
            <p:ph type="body" idx="1"/>
          </p:nvPr>
        </p:nvSpPr>
        <p:spPr>
          <a:xfrm>
            <a:off x="609600" y="3378767"/>
            <a:ext cx="10972800" cy="337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Where to go next?</a:t>
            </a:r>
            <a:endParaRPr sz="2400"/>
          </a:p>
          <a:p>
            <a:pPr indent="-457189">
              <a:buSzPts val="1800"/>
              <a:buChar char="-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Stanford CS224W: Machine Learning with Graphs</a:t>
            </a:r>
            <a:r>
              <a:rPr lang="en" sz="2400"/>
              <a:t> </a:t>
            </a:r>
            <a:endParaRPr sz="2400"/>
          </a:p>
          <a:p>
            <a:pPr indent="-457189">
              <a:spcBef>
                <a:spcPts val="0"/>
              </a:spcBef>
              <a:buSzPts val="1800"/>
              <a:buChar char="-"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Thomas Kipf Blog</a:t>
            </a:r>
            <a:endParaRPr sz="2400"/>
          </a:p>
          <a:p>
            <a:pPr indent="-457189">
              <a:spcBef>
                <a:spcPts val="0"/>
              </a:spcBef>
              <a:buSzPts val="1800"/>
              <a:buChar char="-"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Graph Representation Learning Repository</a:t>
            </a:r>
            <a:endParaRPr sz="2400"/>
          </a:p>
          <a:p>
            <a:pPr indent="-457189">
              <a:spcBef>
                <a:spcPts val="0"/>
              </a:spcBef>
              <a:buSzPts val="1800"/>
              <a:buChar char="-"/>
            </a:pPr>
            <a:r>
              <a:rPr lang="en" sz="2400" u="sng">
                <a:solidFill>
                  <a:schemeClr val="hlink"/>
                </a:solidFill>
                <a:hlinkClick r:id="rId6"/>
              </a:rPr>
              <a:t>Graph Representation Learning Book</a:t>
            </a:r>
            <a:endParaRPr sz="2400"/>
          </a:p>
          <a:p>
            <a:pPr indent="-457189">
              <a:spcBef>
                <a:spcPts val="0"/>
              </a:spcBef>
              <a:buSzPts val="1800"/>
              <a:buChar char="-"/>
            </a:pPr>
            <a:r>
              <a:rPr lang="en" sz="2400" u="sng">
                <a:solidFill>
                  <a:schemeClr val="hlink"/>
                </a:solidFill>
                <a:hlinkClick r:id="rId7"/>
              </a:rPr>
              <a:t>https://towardsdatascience.com/graph-deep-learning/home</a:t>
            </a:r>
            <a:endParaRPr sz="2400"/>
          </a:p>
          <a:p>
            <a:pPr indent="-457189">
              <a:spcBef>
                <a:spcPts val="0"/>
              </a:spcBef>
              <a:buSzPts val="1800"/>
              <a:buChar char="-"/>
            </a:pPr>
            <a:r>
              <a:rPr lang="en" sz="2400" u="sng">
                <a:solidFill>
                  <a:schemeClr val="hlink"/>
                </a:solidFill>
                <a:hlinkClick r:id="rId8"/>
              </a:rPr>
              <a:t>https://www.graphneuralnets.com/</a:t>
            </a:r>
            <a:endParaRPr sz="2400"/>
          </a:p>
          <a:p>
            <a:pPr indent="0">
              <a:buNone/>
            </a:pPr>
            <a:endParaRPr sz="2400"/>
          </a:p>
        </p:txBody>
      </p:sp>
      <p:pic>
        <p:nvPicPr>
          <p:cNvPr id="1728" name="Google Shape;1728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3667" y="1406434"/>
            <a:ext cx="1553719" cy="195559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9" name="Google Shape;1729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66564" y="1406425"/>
            <a:ext cx="1620736" cy="195559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0" name="Google Shape;1730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80767" y="1413507"/>
            <a:ext cx="1470968" cy="194146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1" name="Google Shape;1731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8067" y="1406434"/>
            <a:ext cx="1399435" cy="186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2" name="Google Shape;1732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76467" y="1389699"/>
            <a:ext cx="1620733" cy="198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99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GraphSage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44" name="Google Shape;12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567" y="827534"/>
            <a:ext cx="6016765" cy="99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9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31200" cy="3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b="1" u="sng">
                <a:latin typeface="Inter"/>
                <a:ea typeface="Inter"/>
                <a:cs typeface="Inter"/>
                <a:sym typeface="Inter"/>
              </a:rPr>
              <a:t>Large </a:t>
            </a:r>
            <a:endParaRPr b="1" u="sng"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Early GCNs considering entire Graph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1219170" lvl="1" indent="-423323">
              <a:spcBef>
                <a:spcPts val="0"/>
              </a:spcBef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≠ mini-batches in NN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Even L-hop sampling can result in huge samples (especially for small-world networks)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GraphSAGE introduces neighbourhood sampling combined with mini-batch training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Sample fixed number k of 1-hop neighbours with  replacement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For each sampled neighbour sample k 1-hop neighbours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609585" indent="-423323">
              <a:spcBef>
                <a:spcPts val="0"/>
              </a:spcBef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Repeat for L-hops for fixed sample size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46" name="Google Shape;124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200" y="2289216"/>
            <a:ext cx="5159467" cy="299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834" y="2209134"/>
            <a:ext cx="6360665" cy="440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00"/>
          <p:cNvPicPr preferRelativeResize="0"/>
          <p:nvPr/>
        </p:nvPicPr>
        <p:blipFill rotWithShape="1">
          <a:blip r:embed="rId4">
            <a:alphaModFix/>
          </a:blip>
          <a:srcRect t="17702"/>
          <a:stretch/>
        </p:blipFill>
        <p:spPr>
          <a:xfrm>
            <a:off x="2131367" y="241598"/>
            <a:ext cx="8483600" cy="16827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3" name="Google Shape;1253;p100"/>
          <p:cNvSpPr txBox="1"/>
          <p:nvPr/>
        </p:nvSpPr>
        <p:spPr>
          <a:xfrm>
            <a:off x="0" y="5367167"/>
            <a:ext cx="4000000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u="sng">
                <a:solidFill>
                  <a:schemeClr val="hlink"/>
                </a:solidFill>
                <a:hlinkClick r:id="rId5"/>
              </a:rPr>
              <a:t>https://dsgiitr.com/blogs/gat/</a:t>
            </a:r>
            <a:endParaRPr sz="2400"/>
          </a:p>
          <a:p>
            <a:r>
              <a:rPr lang="en" sz="1467" u="sng">
                <a:solidFill>
                  <a:schemeClr val="hlink"/>
                </a:solidFill>
                <a:hlinkClick r:id="rId6"/>
              </a:rPr>
              <a:t>https://arxiv.org/pdf/1710.10903.pdf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1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Evolution of GNNs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259" name="Google Shape;1259;p101"/>
          <p:cNvGraphicFramePr/>
          <p:nvPr/>
        </p:nvGraphicFramePr>
        <p:xfrm>
          <a:off x="1270000" y="1583933"/>
          <a:ext cx="4000000" cy="4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41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Inter"/>
                          <a:ea typeface="Inter"/>
                          <a:cs typeface="Inter"/>
                          <a:sym typeface="Inter"/>
                        </a:rPr>
                        <a:t>Deep Walk</a:t>
                      </a:r>
                      <a:endParaRPr sz="24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Inter"/>
                          <a:ea typeface="Inter"/>
                          <a:cs typeface="Inter"/>
                          <a:sym typeface="Inter"/>
                        </a:rPr>
                        <a:t>Node2Vec</a:t>
                      </a:r>
                      <a:endParaRPr sz="24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Inter"/>
                          <a:ea typeface="Inter"/>
                          <a:cs typeface="Inter"/>
                          <a:sym typeface="Inter"/>
                        </a:rPr>
                        <a:t>MP GCN</a:t>
                      </a:r>
                      <a:endParaRPr sz="24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Inter"/>
                          <a:ea typeface="Inter"/>
                          <a:cs typeface="Inter"/>
                          <a:sym typeface="Inter"/>
                        </a:rPr>
                        <a:t>Graph Sage</a:t>
                      </a:r>
                      <a:endParaRPr sz="24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Inter"/>
                          <a:ea typeface="Inter"/>
                          <a:cs typeface="Inter"/>
                          <a:sym typeface="Inter"/>
                        </a:rPr>
                        <a:t>Graph Attention Networks</a:t>
                      </a:r>
                      <a:endParaRPr sz="24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1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60" name="Google Shape;126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67" y="2470955"/>
            <a:ext cx="1790200" cy="2066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1" name="Google Shape;1261;p101"/>
          <p:cNvGrpSpPr/>
          <p:nvPr/>
        </p:nvGrpSpPr>
        <p:grpSpPr>
          <a:xfrm>
            <a:off x="3297516" y="2982986"/>
            <a:ext cx="1575979" cy="1042295"/>
            <a:chOff x="845125" y="1864050"/>
            <a:chExt cx="2352675" cy="1581150"/>
          </a:xfrm>
        </p:grpSpPr>
        <p:pic>
          <p:nvPicPr>
            <p:cNvPr id="1262" name="Google Shape;1262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5125" y="1864050"/>
              <a:ext cx="2352675" cy="15811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63" name="Google Shape;1263;p101"/>
            <p:cNvCxnSpPr/>
            <p:nvPr/>
          </p:nvCxnSpPr>
          <p:spPr>
            <a:xfrm rot="10800000" flipH="1">
              <a:off x="1388200" y="2776600"/>
              <a:ext cx="442800" cy="3237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64" name="Google Shape;1264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2742018"/>
            <a:ext cx="177800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8002" y="3100635"/>
            <a:ext cx="1625233" cy="12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01"/>
          <p:cNvPicPr preferRelativeResize="0"/>
          <p:nvPr/>
        </p:nvPicPr>
        <p:blipFill rotWithShape="1">
          <a:blip r:embed="rId7">
            <a:alphaModFix/>
          </a:blip>
          <a:srcRect l="-3138" r="33085"/>
          <a:stretch/>
        </p:blipFill>
        <p:spPr>
          <a:xfrm>
            <a:off x="5165633" y="2820267"/>
            <a:ext cx="1790200" cy="14629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02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Tools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72" name="Google Shape;127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400" y="1448265"/>
            <a:ext cx="3822709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100" y="2167967"/>
            <a:ext cx="42418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1434" y="861436"/>
            <a:ext cx="3309185" cy="8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8900" y="3429001"/>
            <a:ext cx="6500971" cy="18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03"/>
          <p:cNvSpPr txBox="1"/>
          <p:nvPr/>
        </p:nvSpPr>
        <p:spPr>
          <a:xfrm>
            <a:off x="683899" y="487434"/>
            <a:ext cx="94892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SzPts val="1100"/>
            </a:pPr>
            <a:r>
              <a:rPr lang="en" sz="32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Deep Graph Library</a:t>
            </a:r>
            <a:endParaRPr sz="32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81" name="Google Shape;1281;p103"/>
          <p:cNvPicPr preferRelativeResize="0"/>
          <p:nvPr/>
        </p:nvPicPr>
        <p:blipFill rotWithShape="1">
          <a:blip r:embed="rId3">
            <a:alphaModFix/>
          </a:blip>
          <a:srcRect t="21832"/>
          <a:stretch/>
        </p:blipFill>
        <p:spPr>
          <a:xfrm>
            <a:off x="3951134" y="1356834"/>
            <a:ext cx="4289733" cy="9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03"/>
          <p:cNvSpPr txBox="1">
            <a:spLocks noGrp="1"/>
          </p:cNvSpPr>
          <p:nvPr>
            <p:ph type="body" idx="1"/>
          </p:nvPr>
        </p:nvSpPr>
        <p:spPr>
          <a:xfrm>
            <a:off x="1014633" y="2722733"/>
            <a:ext cx="36448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sz="1600">
              <a:solidFill>
                <a:srgbClr val="404040"/>
              </a:solidFill>
              <a:highlight>
                <a:srgbClr val="FCFCFC"/>
              </a:highlight>
              <a:latin typeface="Inter"/>
              <a:ea typeface="Inter"/>
              <a:cs typeface="Inter"/>
              <a:sym typeface="Inter"/>
            </a:endParaRPr>
          </a:p>
          <a:p>
            <a:pPr marL="609585" indent="-406390">
              <a:spcBef>
                <a:spcPts val="0"/>
              </a:spcBef>
              <a:buClr>
                <a:srgbClr val="404040"/>
              </a:buClr>
              <a:buSzPts val="1200"/>
              <a:buFont typeface="Inter"/>
              <a:buChar char="●"/>
            </a:pPr>
            <a:r>
              <a:rPr lang="en" sz="1600">
                <a:solidFill>
                  <a:srgbClr val="404040"/>
                </a:solidFill>
                <a:highlight>
                  <a:srgbClr val="FCFCFC"/>
                </a:highlight>
                <a:latin typeface="Inter"/>
                <a:ea typeface="Inter"/>
                <a:cs typeface="Inter"/>
                <a:sym typeface="Inter"/>
              </a:rPr>
              <a:t>Python Package for Deep Learning on Graphs</a:t>
            </a:r>
            <a:endParaRPr sz="1600">
              <a:solidFill>
                <a:srgbClr val="404040"/>
              </a:solidFill>
              <a:highlight>
                <a:srgbClr val="FCFCFC"/>
              </a:highlight>
              <a:latin typeface="Inter"/>
              <a:ea typeface="Inter"/>
              <a:cs typeface="Inter"/>
              <a:sym typeface="Inter"/>
            </a:endParaRPr>
          </a:p>
          <a:p>
            <a:pPr marL="609585" indent="-406390">
              <a:spcBef>
                <a:spcPts val="0"/>
              </a:spcBef>
              <a:buClr>
                <a:srgbClr val="404040"/>
              </a:buClr>
              <a:buSzPts val="1200"/>
              <a:buFont typeface="Inter"/>
              <a:buChar char="●"/>
            </a:pPr>
            <a:r>
              <a:rPr lang="en" sz="1600">
                <a:solidFill>
                  <a:srgbClr val="404040"/>
                </a:solidFill>
                <a:highlight>
                  <a:srgbClr val="FCFCFC"/>
                </a:highlight>
                <a:latin typeface="Inter"/>
                <a:ea typeface="Inter"/>
                <a:cs typeface="Inter"/>
                <a:sym typeface="Inter"/>
              </a:rPr>
              <a:t>Support various ML Framework</a:t>
            </a:r>
            <a:endParaRPr sz="1600">
              <a:solidFill>
                <a:srgbClr val="404040"/>
              </a:solidFill>
              <a:highlight>
                <a:srgbClr val="FCFCFC"/>
              </a:highlight>
              <a:latin typeface="Inter"/>
              <a:ea typeface="Inter"/>
              <a:cs typeface="Inter"/>
              <a:sym typeface="Inter"/>
            </a:endParaRPr>
          </a:p>
          <a:p>
            <a:pPr marL="1219170" lvl="1" indent="-406390">
              <a:spcBef>
                <a:spcPts val="0"/>
              </a:spcBef>
              <a:buClr>
                <a:srgbClr val="404040"/>
              </a:buClr>
              <a:buSzPts val="1200"/>
              <a:buFont typeface="Inter"/>
              <a:buChar char="○"/>
            </a:pPr>
            <a:r>
              <a:rPr lang="en" sz="1600">
                <a:solidFill>
                  <a:srgbClr val="404040"/>
                </a:solidFill>
                <a:highlight>
                  <a:srgbClr val="FCFCFC"/>
                </a:highlight>
                <a:latin typeface="Inter"/>
                <a:ea typeface="Inter"/>
                <a:cs typeface="Inter"/>
                <a:sym typeface="Inter"/>
              </a:rPr>
              <a:t>Pytorch</a:t>
            </a:r>
            <a:endParaRPr sz="1600">
              <a:solidFill>
                <a:srgbClr val="404040"/>
              </a:solidFill>
              <a:highlight>
                <a:srgbClr val="FCFCFC"/>
              </a:highlight>
              <a:latin typeface="Inter"/>
              <a:ea typeface="Inter"/>
              <a:cs typeface="Inter"/>
              <a:sym typeface="Inter"/>
            </a:endParaRPr>
          </a:p>
          <a:p>
            <a:pPr marL="1219170" lvl="1" indent="-406390">
              <a:spcBef>
                <a:spcPts val="0"/>
              </a:spcBef>
              <a:buClr>
                <a:srgbClr val="404040"/>
              </a:buClr>
              <a:buSzPts val="1200"/>
              <a:buFont typeface="Inter"/>
              <a:buChar char="○"/>
            </a:pPr>
            <a:r>
              <a:rPr lang="en" sz="1600">
                <a:solidFill>
                  <a:srgbClr val="404040"/>
                </a:solidFill>
                <a:highlight>
                  <a:srgbClr val="FCFCFC"/>
                </a:highlight>
                <a:latin typeface="Inter"/>
                <a:ea typeface="Inter"/>
                <a:cs typeface="Inter"/>
                <a:sym typeface="Inter"/>
              </a:rPr>
              <a:t>MXNet</a:t>
            </a:r>
            <a:endParaRPr sz="1600">
              <a:solidFill>
                <a:srgbClr val="404040"/>
              </a:solidFill>
              <a:highlight>
                <a:srgbClr val="FCFCFC"/>
              </a:highlight>
              <a:latin typeface="Inter"/>
              <a:ea typeface="Inter"/>
              <a:cs typeface="Inter"/>
              <a:sym typeface="Inter"/>
            </a:endParaRPr>
          </a:p>
          <a:p>
            <a:pPr marL="1219170" lvl="1" indent="-406390">
              <a:spcBef>
                <a:spcPts val="0"/>
              </a:spcBef>
              <a:buClr>
                <a:srgbClr val="404040"/>
              </a:buClr>
              <a:buSzPts val="1200"/>
              <a:buFont typeface="Inter"/>
              <a:buChar char="○"/>
            </a:pPr>
            <a:r>
              <a:rPr lang="en">
                <a:solidFill>
                  <a:srgbClr val="404040"/>
                </a:solidFill>
                <a:highlight>
                  <a:srgbClr val="FCFCFC"/>
                </a:highlight>
                <a:latin typeface="Inter"/>
                <a:ea typeface="Inter"/>
                <a:cs typeface="Inter"/>
                <a:sym typeface="Inter"/>
              </a:rPr>
              <a:t>TensorFlow</a:t>
            </a:r>
            <a:endParaRPr sz="1600">
              <a:solidFill>
                <a:srgbClr val="404040"/>
              </a:solidFill>
              <a:highlight>
                <a:srgbClr val="FCFCFC"/>
              </a:highlight>
              <a:latin typeface="Inter"/>
              <a:ea typeface="Inter"/>
              <a:cs typeface="Inter"/>
              <a:sym typeface="Inter"/>
            </a:endParaRPr>
          </a:p>
          <a:p>
            <a:pPr marL="609585" indent="0">
              <a:spcBef>
                <a:spcPts val="0"/>
              </a:spcBef>
              <a:buNone/>
            </a:pPr>
            <a:endParaRPr sz="1600">
              <a:solidFill>
                <a:srgbClr val="404040"/>
              </a:solidFill>
              <a:highlight>
                <a:srgbClr val="FCFCFC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83" name="Google Shape;128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667" y="2621335"/>
            <a:ext cx="5251039" cy="31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03"/>
          <p:cNvSpPr txBox="1"/>
          <p:nvPr/>
        </p:nvSpPr>
        <p:spPr>
          <a:xfrm>
            <a:off x="0" y="5641981"/>
            <a:ext cx="4000000" cy="4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5"/>
              </a:rPr>
              <a:t>https://dgl.ai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1533</Words>
  <Application>Microsoft Office PowerPoint</Application>
  <PresentationFormat>Widescreen</PresentationFormat>
  <Paragraphs>355</Paragraphs>
  <Slides>47</Slides>
  <Notes>47</Notes>
  <HiddenSlides>12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Arial</vt:lpstr>
      <vt:lpstr>Calibri</vt:lpstr>
      <vt:lpstr>Calibri Light</vt:lpstr>
      <vt:lpstr>Helvetica Neue</vt:lpstr>
      <vt:lpstr>Helvetica Neue Light</vt:lpstr>
      <vt:lpstr>Inter</vt:lpstr>
      <vt:lpstr>Inter ExtraBold</vt:lpstr>
      <vt:lpstr>Inter Light</vt:lpstr>
      <vt:lpstr>Inter Medium</vt:lpstr>
      <vt:lpstr>Inter SemiBold</vt:lpstr>
      <vt:lpstr>Oswald</vt:lpstr>
      <vt:lpstr>Roboto</vt:lpstr>
      <vt:lpstr>Roboto Light</vt:lpstr>
      <vt:lpstr>Work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Burt Gwilliam</dc:creator>
  <cp:lastModifiedBy>Burt Gwilliam</cp:lastModifiedBy>
  <cp:revision>1</cp:revision>
  <dcterms:created xsi:type="dcterms:W3CDTF">2023-12-23T19:22:28Z</dcterms:created>
  <dcterms:modified xsi:type="dcterms:W3CDTF">2023-12-23T19:24:26Z</dcterms:modified>
</cp:coreProperties>
</file>